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8" r:id="rId3"/>
    <p:sldId id="260" r:id="rId4"/>
    <p:sldId id="282" r:id="rId5"/>
    <p:sldId id="284" r:id="rId6"/>
    <p:sldId id="285" r:id="rId7"/>
    <p:sldId id="259" r:id="rId8"/>
    <p:sldId id="262" r:id="rId9"/>
    <p:sldId id="265" r:id="rId10"/>
    <p:sldId id="264" r:id="rId11"/>
    <p:sldId id="266" r:id="rId12"/>
    <p:sldId id="267" r:id="rId13"/>
    <p:sldId id="268"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59296"/>
    <a:srgbClr val="C04945"/>
    <a:srgbClr val="F4806F"/>
    <a:srgbClr val="74CAC1"/>
    <a:srgbClr val="FED669"/>
    <a:srgbClr val="6E499D"/>
    <a:srgbClr val="904E9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1494" y="-3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CA"/>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1213FC5-A474-40C2-A720-771CD867D1C8}" type="datetimeFigureOut">
              <a:rPr lang="fr-CA" smtClean="0"/>
              <a:t>2018-02-27</a:t>
            </a:fld>
            <a:endParaRPr lang="fr-CA"/>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CA"/>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CA"/>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25FDBE-C207-4367-A5F5-EADCE528BC75}" type="slidenum">
              <a:rPr lang="fr-CA" smtClean="0"/>
              <a:t>‹N°›</a:t>
            </a:fld>
            <a:endParaRPr lang="fr-CA"/>
          </a:p>
        </p:txBody>
      </p:sp>
    </p:spTree>
    <p:extLst>
      <p:ext uri="{BB962C8B-B14F-4D97-AF65-F5344CB8AC3E}">
        <p14:creationId xmlns:p14="http://schemas.microsoft.com/office/powerpoint/2010/main" val="28171823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CA" dirty="0"/>
          </a:p>
        </p:txBody>
      </p:sp>
      <p:sp>
        <p:nvSpPr>
          <p:cNvPr id="4" name="Espace réservé du numéro de diapositive 3"/>
          <p:cNvSpPr>
            <a:spLocks noGrp="1"/>
          </p:cNvSpPr>
          <p:nvPr>
            <p:ph type="sldNum" sz="quarter" idx="10"/>
          </p:nvPr>
        </p:nvSpPr>
        <p:spPr/>
        <p:txBody>
          <a:bodyPr/>
          <a:lstStyle/>
          <a:p>
            <a:fld id="{0125FDBE-C207-4367-A5F5-EADCE528BC75}" type="slidenum">
              <a:rPr lang="fr-CA" smtClean="0"/>
              <a:t>17</a:t>
            </a:fld>
            <a:endParaRPr lang="fr-CA"/>
          </a:p>
        </p:txBody>
      </p:sp>
    </p:spTree>
    <p:extLst>
      <p:ext uri="{BB962C8B-B14F-4D97-AF65-F5344CB8AC3E}">
        <p14:creationId xmlns:p14="http://schemas.microsoft.com/office/powerpoint/2010/main" val="12880860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CA"/>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CA"/>
          </a:p>
        </p:txBody>
      </p:sp>
      <p:sp>
        <p:nvSpPr>
          <p:cNvPr id="4" name="Espace réservé de la date 3"/>
          <p:cNvSpPr>
            <a:spLocks noGrp="1"/>
          </p:cNvSpPr>
          <p:nvPr>
            <p:ph type="dt" sz="half" idx="10"/>
          </p:nvPr>
        </p:nvSpPr>
        <p:spPr/>
        <p:txBody>
          <a:bodyPr/>
          <a:lstStyle/>
          <a:p>
            <a:fld id="{FD5BA544-20B7-407C-91E6-A704CB03675A}" type="datetimeFigureOut">
              <a:rPr lang="fr-CA" smtClean="0"/>
              <a:t>2018-02-27</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3CED1778-4594-467D-94CA-B165F8B0B0BF}" type="slidenum">
              <a:rPr lang="fr-CA" smtClean="0"/>
              <a:t>‹N°›</a:t>
            </a:fld>
            <a:endParaRPr lang="fr-CA"/>
          </a:p>
        </p:txBody>
      </p:sp>
    </p:spTree>
    <p:extLst>
      <p:ext uri="{BB962C8B-B14F-4D97-AF65-F5344CB8AC3E}">
        <p14:creationId xmlns:p14="http://schemas.microsoft.com/office/powerpoint/2010/main" val="23032420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CA"/>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Espace réservé de la date 3"/>
          <p:cNvSpPr>
            <a:spLocks noGrp="1"/>
          </p:cNvSpPr>
          <p:nvPr>
            <p:ph type="dt" sz="half" idx="10"/>
          </p:nvPr>
        </p:nvSpPr>
        <p:spPr/>
        <p:txBody>
          <a:bodyPr/>
          <a:lstStyle/>
          <a:p>
            <a:fld id="{FD5BA544-20B7-407C-91E6-A704CB03675A}" type="datetimeFigureOut">
              <a:rPr lang="fr-CA" smtClean="0"/>
              <a:t>2018-02-27</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3CED1778-4594-467D-94CA-B165F8B0B0BF}" type="slidenum">
              <a:rPr lang="fr-CA" smtClean="0"/>
              <a:t>‹N°›</a:t>
            </a:fld>
            <a:endParaRPr lang="fr-CA"/>
          </a:p>
        </p:txBody>
      </p:sp>
    </p:spTree>
    <p:extLst>
      <p:ext uri="{BB962C8B-B14F-4D97-AF65-F5344CB8AC3E}">
        <p14:creationId xmlns:p14="http://schemas.microsoft.com/office/powerpoint/2010/main" val="22295175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CA"/>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Espace réservé de la date 3"/>
          <p:cNvSpPr>
            <a:spLocks noGrp="1"/>
          </p:cNvSpPr>
          <p:nvPr>
            <p:ph type="dt" sz="half" idx="10"/>
          </p:nvPr>
        </p:nvSpPr>
        <p:spPr/>
        <p:txBody>
          <a:bodyPr/>
          <a:lstStyle/>
          <a:p>
            <a:fld id="{FD5BA544-20B7-407C-91E6-A704CB03675A}" type="datetimeFigureOut">
              <a:rPr lang="fr-CA" smtClean="0"/>
              <a:t>2018-02-27</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3CED1778-4594-467D-94CA-B165F8B0B0BF}" type="slidenum">
              <a:rPr lang="fr-CA" smtClean="0"/>
              <a:t>‹N°›</a:t>
            </a:fld>
            <a:endParaRPr lang="fr-CA"/>
          </a:p>
        </p:txBody>
      </p:sp>
    </p:spTree>
    <p:extLst>
      <p:ext uri="{BB962C8B-B14F-4D97-AF65-F5344CB8AC3E}">
        <p14:creationId xmlns:p14="http://schemas.microsoft.com/office/powerpoint/2010/main" val="806613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CA"/>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Espace réservé de la date 3"/>
          <p:cNvSpPr>
            <a:spLocks noGrp="1"/>
          </p:cNvSpPr>
          <p:nvPr>
            <p:ph type="dt" sz="half" idx="10"/>
          </p:nvPr>
        </p:nvSpPr>
        <p:spPr/>
        <p:txBody>
          <a:bodyPr/>
          <a:lstStyle/>
          <a:p>
            <a:fld id="{FD5BA544-20B7-407C-91E6-A704CB03675A}" type="datetimeFigureOut">
              <a:rPr lang="fr-CA" smtClean="0"/>
              <a:t>2018-02-27</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3CED1778-4594-467D-94CA-B165F8B0B0BF}" type="slidenum">
              <a:rPr lang="fr-CA" smtClean="0"/>
              <a:t>‹N°›</a:t>
            </a:fld>
            <a:endParaRPr lang="fr-CA"/>
          </a:p>
        </p:txBody>
      </p:sp>
    </p:spTree>
    <p:extLst>
      <p:ext uri="{BB962C8B-B14F-4D97-AF65-F5344CB8AC3E}">
        <p14:creationId xmlns:p14="http://schemas.microsoft.com/office/powerpoint/2010/main" val="35788481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CA"/>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FD5BA544-20B7-407C-91E6-A704CB03675A}" type="datetimeFigureOut">
              <a:rPr lang="fr-CA" smtClean="0"/>
              <a:t>2018-02-27</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3CED1778-4594-467D-94CA-B165F8B0B0BF}" type="slidenum">
              <a:rPr lang="fr-CA" smtClean="0"/>
              <a:t>‹N°›</a:t>
            </a:fld>
            <a:endParaRPr lang="fr-CA"/>
          </a:p>
        </p:txBody>
      </p:sp>
    </p:spTree>
    <p:extLst>
      <p:ext uri="{BB962C8B-B14F-4D97-AF65-F5344CB8AC3E}">
        <p14:creationId xmlns:p14="http://schemas.microsoft.com/office/powerpoint/2010/main" val="42846090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CA"/>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5" name="Espace réservé de la date 4"/>
          <p:cNvSpPr>
            <a:spLocks noGrp="1"/>
          </p:cNvSpPr>
          <p:nvPr>
            <p:ph type="dt" sz="half" idx="10"/>
          </p:nvPr>
        </p:nvSpPr>
        <p:spPr/>
        <p:txBody>
          <a:bodyPr/>
          <a:lstStyle/>
          <a:p>
            <a:fld id="{FD5BA544-20B7-407C-91E6-A704CB03675A}" type="datetimeFigureOut">
              <a:rPr lang="fr-CA" smtClean="0"/>
              <a:t>2018-02-27</a:t>
            </a:fld>
            <a:endParaRPr lang="fr-CA"/>
          </a:p>
        </p:txBody>
      </p:sp>
      <p:sp>
        <p:nvSpPr>
          <p:cNvPr id="6" name="Espace réservé du pied de page 5"/>
          <p:cNvSpPr>
            <a:spLocks noGrp="1"/>
          </p:cNvSpPr>
          <p:nvPr>
            <p:ph type="ftr" sz="quarter" idx="11"/>
          </p:nvPr>
        </p:nvSpPr>
        <p:spPr/>
        <p:txBody>
          <a:bodyPr/>
          <a:lstStyle/>
          <a:p>
            <a:endParaRPr lang="fr-CA"/>
          </a:p>
        </p:txBody>
      </p:sp>
      <p:sp>
        <p:nvSpPr>
          <p:cNvPr id="7" name="Espace réservé du numéro de diapositive 6"/>
          <p:cNvSpPr>
            <a:spLocks noGrp="1"/>
          </p:cNvSpPr>
          <p:nvPr>
            <p:ph type="sldNum" sz="quarter" idx="12"/>
          </p:nvPr>
        </p:nvSpPr>
        <p:spPr/>
        <p:txBody>
          <a:bodyPr/>
          <a:lstStyle/>
          <a:p>
            <a:fld id="{3CED1778-4594-467D-94CA-B165F8B0B0BF}" type="slidenum">
              <a:rPr lang="fr-CA" smtClean="0"/>
              <a:t>‹N°›</a:t>
            </a:fld>
            <a:endParaRPr lang="fr-CA"/>
          </a:p>
        </p:txBody>
      </p:sp>
    </p:spTree>
    <p:extLst>
      <p:ext uri="{BB962C8B-B14F-4D97-AF65-F5344CB8AC3E}">
        <p14:creationId xmlns:p14="http://schemas.microsoft.com/office/powerpoint/2010/main" val="3873678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CA"/>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7" name="Espace réservé de la date 6"/>
          <p:cNvSpPr>
            <a:spLocks noGrp="1"/>
          </p:cNvSpPr>
          <p:nvPr>
            <p:ph type="dt" sz="half" idx="10"/>
          </p:nvPr>
        </p:nvSpPr>
        <p:spPr/>
        <p:txBody>
          <a:bodyPr/>
          <a:lstStyle/>
          <a:p>
            <a:fld id="{FD5BA544-20B7-407C-91E6-A704CB03675A}" type="datetimeFigureOut">
              <a:rPr lang="fr-CA" smtClean="0"/>
              <a:t>2018-02-27</a:t>
            </a:fld>
            <a:endParaRPr lang="fr-CA"/>
          </a:p>
        </p:txBody>
      </p:sp>
      <p:sp>
        <p:nvSpPr>
          <p:cNvPr id="8" name="Espace réservé du pied de page 7"/>
          <p:cNvSpPr>
            <a:spLocks noGrp="1"/>
          </p:cNvSpPr>
          <p:nvPr>
            <p:ph type="ftr" sz="quarter" idx="11"/>
          </p:nvPr>
        </p:nvSpPr>
        <p:spPr/>
        <p:txBody>
          <a:bodyPr/>
          <a:lstStyle/>
          <a:p>
            <a:endParaRPr lang="fr-CA"/>
          </a:p>
        </p:txBody>
      </p:sp>
      <p:sp>
        <p:nvSpPr>
          <p:cNvPr id="9" name="Espace réservé du numéro de diapositive 8"/>
          <p:cNvSpPr>
            <a:spLocks noGrp="1"/>
          </p:cNvSpPr>
          <p:nvPr>
            <p:ph type="sldNum" sz="quarter" idx="12"/>
          </p:nvPr>
        </p:nvSpPr>
        <p:spPr/>
        <p:txBody>
          <a:bodyPr/>
          <a:lstStyle/>
          <a:p>
            <a:fld id="{3CED1778-4594-467D-94CA-B165F8B0B0BF}" type="slidenum">
              <a:rPr lang="fr-CA" smtClean="0"/>
              <a:t>‹N°›</a:t>
            </a:fld>
            <a:endParaRPr lang="fr-CA"/>
          </a:p>
        </p:txBody>
      </p:sp>
    </p:spTree>
    <p:extLst>
      <p:ext uri="{BB962C8B-B14F-4D97-AF65-F5344CB8AC3E}">
        <p14:creationId xmlns:p14="http://schemas.microsoft.com/office/powerpoint/2010/main" val="4651503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CA"/>
          </a:p>
        </p:txBody>
      </p:sp>
      <p:sp>
        <p:nvSpPr>
          <p:cNvPr id="3" name="Espace réservé de la date 2"/>
          <p:cNvSpPr>
            <a:spLocks noGrp="1"/>
          </p:cNvSpPr>
          <p:nvPr>
            <p:ph type="dt" sz="half" idx="10"/>
          </p:nvPr>
        </p:nvSpPr>
        <p:spPr/>
        <p:txBody>
          <a:bodyPr/>
          <a:lstStyle/>
          <a:p>
            <a:fld id="{FD5BA544-20B7-407C-91E6-A704CB03675A}" type="datetimeFigureOut">
              <a:rPr lang="fr-CA" smtClean="0"/>
              <a:t>2018-02-27</a:t>
            </a:fld>
            <a:endParaRPr lang="fr-CA"/>
          </a:p>
        </p:txBody>
      </p:sp>
      <p:sp>
        <p:nvSpPr>
          <p:cNvPr id="4" name="Espace réservé du pied de page 3"/>
          <p:cNvSpPr>
            <a:spLocks noGrp="1"/>
          </p:cNvSpPr>
          <p:nvPr>
            <p:ph type="ftr" sz="quarter" idx="11"/>
          </p:nvPr>
        </p:nvSpPr>
        <p:spPr/>
        <p:txBody>
          <a:bodyPr/>
          <a:lstStyle/>
          <a:p>
            <a:endParaRPr lang="fr-CA"/>
          </a:p>
        </p:txBody>
      </p:sp>
      <p:sp>
        <p:nvSpPr>
          <p:cNvPr id="5" name="Espace réservé du numéro de diapositive 4"/>
          <p:cNvSpPr>
            <a:spLocks noGrp="1"/>
          </p:cNvSpPr>
          <p:nvPr>
            <p:ph type="sldNum" sz="quarter" idx="12"/>
          </p:nvPr>
        </p:nvSpPr>
        <p:spPr/>
        <p:txBody>
          <a:bodyPr/>
          <a:lstStyle/>
          <a:p>
            <a:fld id="{3CED1778-4594-467D-94CA-B165F8B0B0BF}" type="slidenum">
              <a:rPr lang="fr-CA" smtClean="0"/>
              <a:t>‹N°›</a:t>
            </a:fld>
            <a:endParaRPr lang="fr-CA"/>
          </a:p>
        </p:txBody>
      </p:sp>
    </p:spTree>
    <p:extLst>
      <p:ext uri="{BB962C8B-B14F-4D97-AF65-F5344CB8AC3E}">
        <p14:creationId xmlns:p14="http://schemas.microsoft.com/office/powerpoint/2010/main" val="1745559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D5BA544-20B7-407C-91E6-A704CB03675A}" type="datetimeFigureOut">
              <a:rPr lang="fr-CA" smtClean="0"/>
              <a:t>2018-02-27</a:t>
            </a:fld>
            <a:endParaRPr lang="fr-CA"/>
          </a:p>
        </p:txBody>
      </p:sp>
      <p:sp>
        <p:nvSpPr>
          <p:cNvPr id="3" name="Espace réservé du pied de page 2"/>
          <p:cNvSpPr>
            <a:spLocks noGrp="1"/>
          </p:cNvSpPr>
          <p:nvPr>
            <p:ph type="ftr" sz="quarter" idx="11"/>
          </p:nvPr>
        </p:nvSpPr>
        <p:spPr/>
        <p:txBody>
          <a:bodyPr/>
          <a:lstStyle/>
          <a:p>
            <a:endParaRPr lang="fr-CA"/>
          </a:p>
        </p:txBody>
      </p:sp>
      <p:sp>
        <p:nvSpPr>
          <p:cNvPr id="4" name="Espace réservé du numéro de diapositive 3"/>
          <p:cNvSpPr>
            <a:spLocks noGrp="1"/>
          </p:cNvSpPr>
          <p:nvPr>
            <p:ph type="sldNum" sz="quarter" idx="12"/>
          </p:nvPr>
        </p:nvSpPr>
        <p:spPr/>
        <p:txBody>
          <a:bodyPr/>
          <a:lstStyle/>
          <a:p>
            <a:fld id="{3CED1778-4594-467D-94CA-B165F8B0B0BF}" type="slidenum">
              <a:rPr lang="fr-CA" smtClean="0"/>
              <a:t>‹N°›</a:t>
            </a:fld>
            <a:endParaRPr lang="fr-CA"/>
          </a:p>
        </p:txBody>
      </p:sp>
    </p:spTree>
    <p:extLst>
      <p:ext uri="{BB962C8B-B14F-4D97-AF65-F5344CB8AC3E}">
        <p14:creationId xmlns:p14="http://schemas.microsoft.com/office/powerpoint/2010/main" val="37396211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CA"/>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FD5BA544-20B7-407C-91E6-A704CB03675A}" type="datetimeFigureOut">
              <a:rPr lang="fr-CA" smtClean="0"/>
              <a:t>2018-02-27</a:t>
            </a:fld>
            <a:endParaRPr lang="fr-CA"/>
          </a:p>
        </p:txBody>
      </p:sp>
      <p:sp>
        <p:nvSpPr>
          <p:cNvPr id="6" name="Espace réservé du pied de page 5"/>
          <p:cNvSpPr>
            <a:spLocks noGrp="1"/>
          </p:cNvSpPr>
          <p:nvPr>
            <p:ph type="ftr" sz="quarter" idx="11"/>
          </p:nvPr>
        </p:nvSpPr>
        <p:spPr/>
        <p:txBody>
          <a:bodyPr/>
          <a:lstStyle/>
          <a:p>
            <a:endParaRPr lang="fr-CA"/>
          </a:p>
        </p:txBody>
      </p:sp>
      <p:sp>
        <p:nvSpPr>
          <p:cNvPr id="7" name="Espace réservé du numéro de diapositive 6"/>
          <p:cNvSpPr>
            <a:spLocks noGrp="1"/>
          </p:cNvSpPr>
          <p:nvPr>
            <p:ph type="sldNum" sz="quarter" idx="12"/>
          </p:nvPr>
        </p:nvSpPr>
        <p:spPr/>
        <p:txBody>
          <a:bodyPr/>
          <a:lstStyle/>
          <a:p>
            <a:fld id="{3CED1778-4594-467D-94CA-B165F8B0B0BF}" type="slidenum">
              <a:rPr lang="fr-CA" smtClean="0"/>
              <a:t>‹N°›</a:t>
            </a:fld>
            <a:endParaRPr lang="fr-CA"/>
          </a:p>
        </p:txBody>
      </p:sp>
    </p:spTree>
    <p:extLst>
      <p:ext uri="{BB962C8B-B14F-4D97-AF65-F5344CB8AC3E}">
        <p14:creationId xmlns:p14="http://schemas.microsoft.com/office/powerpoint/2010/main" val="13836946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CA"/>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A"/>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FD5BA544-20B7-407C-91E6-A704CB03675A}" type="datetimeFigureOut">
              <a:rPr lang="fr-CA" smtClean="0"/>
              <a:t>2018-02-27</a:t>
            </a:fld>
            <a:endParaRPr lang="fr-CA"/>
          </a:p>
        </p:txBody>
      </p:sp>
      <p:sp>
        <p:nvSpPr>
          <p:cNvPr id="6" name="Espace réservé du pied de page 5"/>
          <p:cNvSpPr>
            <a:spLocks noGrp="1"/>
          </p:cNvSpPr>
          <p:nvPr>
            <p:ph type="ftr" sz="quarter" idx="11"/>
          </p:nvPr>
        </p:nvSpPr>
        <p:spPr/>
        <p:txBody>
          <a:bodyPr/>
          <a:lstStyle/>
          <a:p>
            <a:endParaRPr lang="fr-CA"/>
          </a:p>
        </p:txBody>
      </p:sp>
      <p:sp>
        <p:nvSpPr>
          <p:cNvPr id="7" name="Espace réservé du numéro de diapositive 6"/>
          <p:cNvSpPr>
            <a:spLocks noGrp="1"/>
          </p:cNvSpPr>
          <p:nvPr>
            <p:ph type="sldNum" sz="quarter" idx="12"/>
          </p:nvPr>
        </p:nvSpPr>
        <p:spPr/>
        <p:txBody>
          <a:bodyPr/>
          <a:lstStyle/>
          <a:p>
            <a:fld id="{3CED1778-4594-467D-94CA-B165F8B0B0BF}" type="slidenum">
              <a:rPr lang="fr-CA" smtClean="0"/>
              <a:t>‹N°›</a:t>
            </a:fld>
            <a:endParaRPr lang="fr-CA"/>
          </a:p>
        </p:txBody>
      </p:sp>
    </p:spTree>
    <p:extLst>
      <p:ext uri="{BB962C8B-B14F-4D97-AF65-F5344CB8AC3E}">
        <p14:creationId xmlns:p14="http://schemas.microsoft.com/office/powerpoint/2010/main" val="402445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CA"/>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5BA544-20B7-407C-91E6-A704CB03675A}" type="datetimeFigureOut">
              <a:rPr lang="fr-CA" smtClean="0"/>
              <a:t>2018-02-27</a:t>
            </a:fld>
            <a:endParaRPr lang="fr-CA"/>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CA"/>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ED1778-4594-467D-94CA-B165F8B0B0BF}" type="slidenum">
              <a:rPr lang="fr-CA" smtClean="0"/>
              <a:t>‹N°›</a:t>
            </a:fld>
            <a:endParaRPr lang="fr-CA"/>
          </a:p>
        </p:txBody>
      </p:sp>
    </p:spTree>
    <p:extLst>
      <p:ext uri="{BB962C8B-B14F-4D97-AF65-F5344CB8AC3E}">
        <p14:creationId xmlns:p14="http://schemas.microsoft.com/office/powerpoint/2010/main" val="7879151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CA"/>
          </a:p>
        </p:txBody>
      </p:sp>
      <p:sp>
        <p:nvSpPr>
          <p:cNvPr id="3" name="Sous-titre 2"/>
          <p:cNvSpPr>
            <a:spLocks noGrp="1"/>
          </p:cNvSpPr>
          <p:nvPr>
            <p:ph type="subTitle" idx="1"/>
          </p:nvPr>
        </p:nvSpPr>
        <p:spPr/>
        <p:txBody>
          <a:bodyPr/>
          <a:lstStyle/>
          <a:p>
            <a:endParaRPr lang="fr-CA"/>
          </a:p>
        </p:txBody>
      </p:sp>
      <p:sp>
        <p:nvSpPr>
          <p:cNvPr id="5" name="Rectangle 4"/>
          <p:cNvSpPr/>
          <p:nvPr/>
        </p:nvSpPr>
        <p:spPr>
          <a:xfrm>
            <a:off x="0" y="0"/>
            <a:ext cx="9144000" cy="5949280"/>
          </a:xfrm>
          <a:prstGeom prst="rect">
            <a:avLst/>
          </a:prstGeom>
          <a:solidFill>
            <a:srgbClr val="904E9F"/>
          </a:solidFill>
          <a:ln>
            <a:solidFill>
              <a:srgbClr val="904E9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pic>
        <p:nvPicPr>
          <p:cNvPr id="11" name="Imag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0043" y="-27384"/>
            <a:ext cx="7056484" cy="5698613"/>
          </a:xfrm>
          <a:prstGeom prst="rect">
            <a:avLst/>
          </a:prstGeom>
        </p:spPr>
      </p:pic>
      <p:pic>
        <p:nvPicPr>
          <p:cNvPr id="13" name="Imag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08957" y="6101287"/>
            <a:ext cx="2926086" cy="640081"/>
          </a:xfrm>
          <a:prstGeom prst="rect">
            <a:avLst/>
          </a:prstGeom>
        </p:spPr>
      </p:pic>
      <p:sp>
        <p:nvSpPr>
          <p:cNvPr id="14" name="Rectangle 13"/>
          <p:cNvSpPr/>
          <p:nvPr/>
        </p:nvSpPr>
        <p:spPr>
          <a:xfrm>
            <a:off x="1030043" y="-27384"/>
            <a:ext cx="45719" cy="5665821"/>
          </a:xfrm>
          <a:prstGeom prst="rect">
            <a:avLst/>
          </a:prstGeom>
          <a:solidFill>
            <a:srgbClr val="F4806F"/>
          </a:solidFill>
          <a:ln>
            <a:solidFill>
              <a:srgbClr val="F480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5" name="Rectangle 14"/>
          <p:cNvSpPr/>
          <p:nvPr/>
        </p:nvSpPr>
        <p:spPr>
          <a:xfrm>
            <a:off x="8040808" y="-27384"/>
            <a:ext cx="45719" cy="5665821"/>
          </a:xfrm>
          <a:prstGeom prst="rect">
            <a:avLst/>
          </a:prstGeom>
          <a:solidFill>
            <a:srgbClr val="F4806F"/>
          </a:solidFill>
          <a:ln>
            <a:solidFill>
              <a:srgbClr val="F480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Tree>
    <p:extLst>
      <p:ext uri="{BB962C8B-B14F-4D97-AF65-F5344CB8AC3E}">
        <p14:creationId xmlns:p14="http://schemas.microsoft.com/office/powerpoint/2010/main" val="39263782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483768" y="404664"/>
            <a:ext cx="4104456" cy="706090"/>
          </a:xfrm>
          <a:solidFill>
            <a:srgbClr val="F4806F"/>
          </a:solidFill>
        </p:spPr>
        <p:txBody>
          <a:bodyPr>
            <a:normAutofit/>
          </a:bodyPr>
          <a:lstStyle/>
          <a:p>
            <a:r>
              <a:rPr lang="fr-CA" sz="3200" dirty="0" smtClean="0">
                <a:solidFill>
                  <a:schemeClr val="bg1"/>
                </a:solidFill>
                <a:latin typeface="Arial" panose="020B0604020202020204" pitchFamily="34" charset="0"/>
                <a:cs typeface="Arial" panose="020B0604020202020204" pitchFamily="34" charset="0"/>
              </a:rPr>
              <a:t>LE SAVAIS-TU?</a:t>
            </a:r>
            <a:endParaRPr lang="fr-CA" sz="3200" dirty="0">
              <a:solidFill>
                <a:schemeClr val="bg1"/>
              </a:solidFill>
              <a:latin typeface="Arial" panose="020B0604020202020204" pitchFamily="34" charset="0"/>
              <a:cs typeface="Arial" panose="020B0604020202020204" pitchFamily="34" charset="0"/>
            </a:endParaRPr>
          </a:p>
        </p:txBody>
      </p:sp>
      <p:sp>
        <p:nvSpPr>
          <p:cNvPr id="4" name="Rectangle 3"/>
          <p:cNvSpPr/>
          <p:nvPr/>
        </p:nvSpPr>
        <p:spPr>
          <a:xfrm>
            <a:off x="0" y="6655668"/>
            <a:ext cx="9144000" cy="202332"/>
          </a:xfrm>
          <a:prstGeom prst="rect">
            <a:avLst/>
          </a:prstGeom>
          <a:solidFill>
            <a:srgbClr val="6E499D"/>
          </a:solidFill>
          <a:ln>
            <a:solidFill>
              <a:srgbClr val="6E49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7" name="Rectangle à coins arrondis 6"/>
          <p:cNvSpPr/>
          <p:nvPr/>
        </p:nvSpPr>
        <p:spPr>
          <a:xfrm>
            <a:off x="6732240" y="692696"/>
            <a:ext cx="2088232" cy="72008"/>
          </a:xfrm>
          <a:prstGeom prst="round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8" name="Rectangle à coins arrondis 7"/>
          <p:cNvSpPr/>
          <p:nvPr/>
        </p:nvSpPr>
        <p:spPr>
          <a:xfrm>
            <a:off x="267067" y="692696"/>
            <a:ext cx="2088232" cy="72008"/>
          </a:xfrm>
          <a:prstGeom prst="round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6" name="ZoneTexte 5"/>
          <p:cNvSpPr txBox="1"/>
          <p:nvPr/>
        </p:nvSpPr>
        <p:spPr>
          <a:xfrm>
            <a:off x="611560" y="2276872"/>
            <a:ext cx="7272808" cy="369332"/>
          </a:xfrm>
          <a:prstGeom prst="rect">
            <a:avLst/>
          </a:prstGeom>
          <a:noFill/>
        </p:spPr>
        <p:txBody>
          <a:bodyPr wrap="square" rtlCol="0">
            <a:spAutoFit/>
          </a:bodyPr>
          <a:lstStyle/>
          <a:p>
            <a:endParaRPr lang="fr-CA" dirty="0"/>
          </a:p>
        </p:txBody>
      </p:sp>
      <p:sp>
        <p:nvSpPr>
          <p:cNvPr id="12" name="ZoneTexte 11"/>
          <p:cNvSpPr txBox="1"/>
          <p:nvPr/>
        </p:nvSpPr>
        <p:spPr>
          <a:xfrm>
            <a:off x="611560" y="1340768"/>
            <a:ext cx="7488832" cy="4247317"/>
          </a:xfrm>
          <a:prstGeom prst="rect">
            <a:avLst/>
          </a:prstGeom>
          <a:noFill/>
        </p:spPr>
        <p:txBody>
          <a:bodyPr wrap="square" rtlCol="0">
            <a:spAutoFit/>
          </a:bodyPr>
          <a:lstStyle/>
          <a:p>
            <a:pPr marL="285750" indent="-285750">
              <a:buClr>
                <a:srgbClr val="74CAC1"/>
              </a:buClr>
              <a:buFont typeface="Arial" panose="020B0604020202020204" pitchFamily="34" charset="0"/>
              <a:buChar char="•"/>
            </a:pPr>
            <a:r>
              <a:rPr lang="fr-CA" dirty="0" smtClean="0">
                <a:latin typeface="Arial" panose="020B0604020202020204" pitchFamily="34" charset="0"/>
                <a:cs typeface="Arial" panose="020B0604020202020204" pitchFamily="34" charset="0"/>
              </a:rPr>
              <a:t>Le pharmacien est le professionnel de la santé </a:t>
            </a:r>
            <a:r>
              <a:rPr lang="fr-CA" b="1" dirty="0" smtClean="0">
                <a:solidFill>
                  <a:srgbClr val="904E9F"/>
                </a:solidFill>
                <a:latin typeface="Arial" panose="020B0604020202020204" pitchFamily="34" charset="0"/>
                <a:cs typeface="Arial" panose="020B0604020202020204" pitchFamily="34" charset="0"/>
              </a:rPr>
              <a:t>le plus accessible</a:t>
            </a:r>
            <a:r>
              <a:rPr lang="fr-CA" dirty="0" smtClean="0">
                <a:latin typeface="Arial" panose="020B0604020202020204" pitchFamily="34" charset="0"/>
                <a:cs typeface="Arial" panose="020B0604020202020204" pitchFamily="34" charset="0"/>
              </a:rPr>
              <a:t>.</a:t>
            </a:r>
            <a:br>
              <a:rPr lang="fr-CA" dirty="0" smtClean="0">
                <a:latin typeface="Arial" panose="020B0604020202020204" pitchFamily="34" charset="0"/>
                <a:cs typeface="Arial" panose="020B0604020202020204" pitchFamily="34" charset="0"/>
              </a:rPr>
            </a:br>
            <a:endParaRPr lang="fr-CA" dirty="0" smtClean="0">
              <a:latin typeface="Arial" panose="020B0604020202020204" pitchFamily="34" charset="0"/>
              <a:cs typeface="Arial" panose="020B0604020202020204" pitchFamily="34" charset="0"/>
            </a:endParaRPr>
          </a:p>
          <a:p>
            <a:pPr marL="285750" indent="-285750">
              <a:buClr>
                <a:srgbClr val="74CAC1"/>
              </a:buClr>
              <a:buFont typeface="Arial" panose="020B0604020202020204" pitchFamily="34" charset="0"/>
              <a:buChar char="•"/>
            </a:pPr>
            <a:r>
              <a:rPr lang="fr-CA" dirty="0" smtClean="0">
                <a:latin typeface="Arial" panose="020B0604020202020204" pitchFamily="34" charset="0"/>
                <a:cs typeface="Arial" panose="020B0604020202020204" pitchFamily="34" charset="0"/>
              </a:rPr>
              <a:t>Plusieurs pharmaciens en établissement de santé deviennent </a:t>
            </a:r>
            <a:r>
              <a:rPr lang="fr-CA" b="1" dirty="0" smtClean="0">
                <a:solidFill>
                  <a:srgbClr val="904E9F"/>
                </a:solidFill>
                <a:latin typeface="Arial" panose="020B0604020202020204" pitchFamily="34" charset="0"/>
                <a:cs typeface="Arial" panose="020B0604020202020204" pitchFamily="34" charset="0"/>
              </a:rPr>
              <a:t>spécialisés dans des domaines de pointe</a:t>
            </a:r>
            <a:r>
              <a:rPr lang="fr-CA" dirty="0" smtClean="0">
                <a:latin typeface="Arial" panose="020B0604020202020204" pitchFamily="34" charset="0"/>
                <a:cs typeface="Arial" panose="020B0604020202020204" pitchFamily="34" charset="0"/>
              </a:rPr>
              <a:t> (oncologie, chirurgie cardiaque, néphrologie, etc.).</a:t>
            </a:r>
            <a:br>
              <a:rPr lang="fr-CA" dirty="0" smtClean="0">
                <a:latin typeface="Arial" panose="020B0604020202020204" pitchFamily="34" charset="0"/>
                <a:cs typeface="Arial" panose="020B0604020202020204" pitchFamily="34" charset="0"/>
              </a:rPr>
            </a:br>
            <a:endParaRPr lang="fr-CA" dirty="0" smtClean="0">
              <a:latin typeface="Arial" panose="020B0604020202020204" pitchFamily="34" charset="0"/>
              <a:cs typeface="Arial" panose="020B0604020202020204" pitchFamily="34" charset="0"/>
            </a:endParaRPr>
          </a:p>
          <a:p>
            <a:pPr marL="285750" indent="-285750">
              <a:buClr>
                <a:srgbClr val="74CAC1"/>
              </a:buClr>
              <a:buFont typeface="Arial" panose="020B0604020202020204" pitchFamily="34" charset="0"/>
              <a:buChar char="•"/>
            </a:pPr>
            <a:r>
              <a:rPr lang="fr-CA" dirty="0" smtClean="0">
                <a:latin typeface="Arial" panose="020B0604020202020204" pitchFamily="34" charset="0"/>
                <a:cs typeface="Arial" panose="020B0604020202020204" pitchFamily="34" charset="0"/>
              </a:rPr>
              <a:t>Au Québec, le pharmacien peut </a:t>
            </a:r>
            <a:r>
              <a:rPr lang="fr-CA" b="1" dirty="0" smtClean="0">
                <a:solidFill>
                  <a:srgbClr val="904E9F"/>
                </a:solidFill>
                <a:latin typeface="Arial" panose="020B0604020202020204" pitchFamily="34" charset="0"/>
                <a:cs typeface="Arial" panose="020B0604020202020204" pitchFamily="34" charset="0"/>
              </a:rPr>
              <a:t>prescrire des analyses de laboratoire</a:t>
            </a:r>
            <a:r>
              <a:rPr lang="fr-CA" dirty="0" smtClean="0">
                <a:latin typeface="Arial" panose="020B0604020202020204" pitchFamily="34" charset="0"/>
                <a:cs typeface="Arial" panose="020B0604020202020204" pitchFamily="34" charset="0"/>
              </a:rPr>
              <a:t> pour surveiller l’efficacité et la sécurité des médicaments.</a:t>
            </a:r>
            <a:br>
              <a:rPr lang="fr-CA" dirty="0" smtClean="0">
                <a:latin typeface="Arial" panose="020B0604020202020204" pitchFamily="34" charset="0"/>
                <a:cs typeface="Arial" panose="020B0604020202020204" pitchFamily="34" charset="0"/>
              </a:rPr>
            </a:br>
            <a:endParaRPr lang="fr-CA" dirty="0" smtClean="0">
              <a:latin typeface="Arial" panose="020B0604020202020204" pitchFamily="34" charset="0"/>
              <a:cs typeface="Arial" panose="020B0604020202020204" pitchFamily="34" charset="0"/>
            </a:endParaRPr>
          </a:p>
          <a:p>
            <a:pPr marL="285750" indent="-285750">
              <a:buClr>
                <a:srgbClr val="74CAC1"/>
              </a:buClr>
              <a:buFont typeface="Arial" panose="020B0604020202020204" pitchFamily="34" charset="0"/>
              <a:buChar char="•"/>
            </a:pPr>
            <a:r>
              <a:rPr lang="fr-CA" dirty="0" smtClean="0">
                <a:latin typeface="Arial" panose="020B0604020202020204" pitchFamily="34" charset="0"/>
                <a:cs typeface="Arial" panose="020B0604020202020204" pitchFamily="34" charset="0"/>
              </a:rPr>
              <a:t>Pour </a:t>
            </a:r>
            <a:r>
              <a:rPr lang="fr-CA" b="1" dirty="0" smtClean="0">
                <a:solidFill>
                  <a:srgbClr val="904E9F"/>
                </a:solidFill>
                <a:latin typeface="Arial" panose="020B0604020202020204" pitchFamily="34" charset="0"/>
                <a:cs typeface="Arial" panose="020B0604020202020204" pitchFamily="34" charset="0"/>
              </a:rPr>
              <a:t>certains problèmes de santé simples</a:t>
            </a:r>
            <a:r>
              <a:rPr lang="fr-CA" dirty="0" smtClean="0">
                <a:latin typeface="Arial" panose="020B0604020202020204" pitchFamily="34" charset="0"/>
                <a:cs typeface="Arial" panose="020B0604020202020204" pitchFamily="34" charset="0"/>
              </a:rPr>
              <a:t>, comme les allergies saisonnières et l’eczéma, le pharmacien peut </a:t>
            </a:r>
            <a:r>
              <a:rPr lang="fr-CA" b="1" dirty="0" smtClean="0">
                <a:solidFill>
                  <a:srgbClr val="904E9F"/>
                </a:solidFill>
                <a:latin typeface="Arial" panose="020B0604020202020204" pitchFamily="34" charset="0"/>
                <a:cs typeface="Arial" panose="020B0604020202020204" pitchFamily="34" charset="0"/>
              </a:rPr>
              <a:t>prescrire des médicaments</a:t>
            </a:r>
            <a:r>
              <a:rPr lang="fr-CA" dirty="0" smtClean="0">
                <a:latin typeface="Arial" panose="020B0604020202020204" pitchFamily="34" charset="0"/>
                <a:cs typeface="Arial" panose="020B0604020202020204" pitchFamily="34" charset="0"/>
              </a:rPr>
              <a:t>.</a:t>
            </a:r>
            <a:br>
              <a:rPr lang="fr-CA" dirty="0" smtClean="0">
                <a:latin typeface="Arial" panose="020B0604020202020204" pitchFamily="34" charset="0"/>
                <a:cs typeface="Arial" panose="020B0604020202020204" pitchFamily="34" charset="0"/>
              </a:rPr>
            </a:br>
            <a:endParaRPr lang="fr-CA" dirty="0" smtClean="0">
              <a:latin typeface="Arial" panose="020B0604020202020204" pitchFamily="34" charset="0"/>
              <a:cs typeface="Arial" panose="020B0604020202020204" pitchFamily="34" charset="0"/>
            </a:endParaRPr>
          </a:p>
          <a:p>
            <a:pPr marL="285750" indent="-285750">
              <a:buClr>
                <a:srgbClr val="74CAC1"/>
              </a:buClr>
              <a:buFont typeface="Arial" panose="020B0604020202020204" pitchFamily="34" charset="0"/>
              <a:buChar char="•"/>
            </a:pPr>
            <a:r>
              <a:rPr lang="fr-CA" dirty="0" smtClean="0">
                <a:latin typeface="Arial" panose="020B0604020202020204" pitchFamily="34" charset="0"/>
                <a:cs typeface="Arial" panose="020B0604020202020204" pitchFamily="34" charset="0"/>
              </a:rPr>
              <a:t>Seul un pharmacien peut être </a:t>
            </a:r>
            <a:r>
              <a:rPr lang="fr-CA" b="1" dirty="0" smtClean="0">
                <a:solidFill>
                  <a:srgbClr val="904E9F"/>
                </a:solidFill>
                <a:latin typeface="Arial" panose="020B0604020202020204" pitchFamily="34" charset="0"/>
                <a:cs typeface="Arial" panose="020B0604020202020204" pitchFamily="34" charset="0"/>
              </a:rPr>
              <a:t>propriétaire d’une pharmacie </a:t>
            </a:r>
            <a:r>
              <a:rPr lang="fr-CA" dirty="0" smtClean="0">
                <a:latin typeface="Arial" panose="020B0604020202020204" pitchFamily="34" charset="0"/>
                <a:cs typeface="Arial" panose="020B0604020202020204" pitchFamily="34" charset="0"/>
              </a:rPr>
              <a:t>au Québec. Avis à ceux ayant la fibre entrepreneuriale!</a:t>
            </a:r>
          </a:p>
        </p:txBody>
      </p:sp>
    </p:spTree>
    <p:extLst>
      <p:ext uri="{BB962C8B-B14F-4D97-AF65-F5344CB8AC3E}">
        <p14:creationId xmlns:p14="http://schemas.microsoft.com/office/powerpoint/2010/main" val="12573727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CA"/>
          </a:p>
        </p:txBody>
      </p:sp>
      <p:sp>
        <p:nvSpPr>
          <p:cNvPr id="3" name="Espace réservé du contenu 2"/>
          <p:cNvSpPr>
            <a:spLocks noGrp="1"/>
          </p:cNvSpPr>
          <p:nvPr>
            <p:ph idx="1"/>
          </p:nvPr>
        </p:nvSpPr>
        <p:spPr/>
        <p:txBody>
          <a:bodyPr/>
          <a:lstStyle/>
          <a:p>
            <a:endParaRPr lang="fr-CA"/>
          </a:p>
        </p:txBody>
      </p:sp>
      <p:sp>
        <p:nvSpPr>
          <p:cNvPr id="4" name="Rectangle 3"/>
          <p:cNvSpPr/>
          <p:nvPr/>
        </p:nvSpPr>
        <p:spPr>
          <a:xfrm>
            <a:off x="0" y="-21152"/>
            <a:ext cx="9144000" cy="6858000"/>
          </a:xfrm>
          <a:prstGeom prst="rect">
            <a:avLst/>
          </a:prstGeom>
          <a:solidFill>
            <a:srgbClr val="F4806F"/>
          </a:solidFill>
          <a:ln>
            <a:solidFill>
              <a:srgbClr val="F480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5" name="Rectangle 4"/>
          <p:cNvSpPr/>
          <p:nvPr/>
        </p:nvSpPr>
        <p:spPr>
          <a:xfrm>
            <a:off x="4499992" y="692696"/>
            <a:ext cx="72008" cy="5472608"/>
          </a:xfrm>
          <a:prstGeom prst="rect">
            <a:avLst/>
          </a:prstGeom>
          <a:solidFill>
            <a:srgbClr val="74CAC1"/>
          </a:solidFill>
          <a:ln>
            <a:solidFill>
              <a:srgbClr val="74CAC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6" name="ZoneTexte 5"/>
          <p:cNvSpPr txBox="1"/>
          <p:nvPr/>
        </p:nvSpPr>
        <p:spPr>
          <a:xfrm>
            <a:off x="4806081" y="1530689"/>
            <a:ext cx="4176464" cy="3293209"/>
          </a:xfrm>
          <a:prstGeom prst="rect">
            <a:avLst/>
          </a:prstGeom>
          <a:noFill/>
        </p:spPr>
        <p:txBody>
          <a:bodyPr wrap="square" rtlCol="0">
            <a:spAutoFit/>
          </a:bodyPr>
          <a:lstStyle/>
          <a:p>
            <a:r>
              <a:rPr lang="fr-CA" sz="5200" dirty="0">
                <a:solidFill>
                  <a:schemeClr val="bg1"/>
                </a:solidFill>
              </a:rPr>
              <a:t>Est-ce que les </a:t>
            </a:r>
            <a:r>
              <a:rPr lang="fr-CA" sz="5200" b="1" dirty="0">
                <a:solidFill>
                  <a:schemeClr val="bg1"/>
                </a:solidFill>
              </a:rPr>
              <a:t>conditions de travail </a:t>
            </a:r>
            <a:r>
              <a:rPr lang="fr-CA" sz="5200" dirty="0">
                <a:solidFill>
                  <a:schemeClr val="bg1"/>
                </a:solidFill>
              </a:rPr>
              <a:t>sont intéressantes?</a:t>
            </a:r>
          </a:p>
        </p:txBody>
      </p:sp>
      <p:sp>
        <p:nvSpPr>
          <p:cNvPr id="9" name="ZoneTexte 8"/>
          <p:cNvSpPr txBox="1"/>
          <p:nvPr/>
        </p:nvSpPr>
        <p:spPr>
          <a:xfrm>
            <a:off x="410940" y="2361654"/>
            <a:ext cx="3960440" cy="923330"/>
          </a:xfrm>
          <a:prstGeom prst="rect">
            <a:avLst/>
          </a:prstGeom>
          <a:noFill/>
        </p:spPr>
        <p:txBody>
          <a:bodyPr wrap="square" rtlCol="0">
            <a:spAutoFit/>
          </a:bodyPr>
          <a:lstStyle/>
          <a:p>
            <a:pPr marL="285750" indent="-285750">
              <a:buClr>
                <a:srgbClr val="FED669"/>
              </a:buClr>
              <a:buFont typeface="Arial" panose="020B0604020202020204" pitchFamily="34" charset="0"/>
              <a:buChar char="•"/>
            </a:pPr>
            <a:r>
              <a:rPr lang="fr-CA" dirty="0" smtClean="0">
                <a:solidFill>
                  <a:schemeClr val="bg1"/>
                </a:solidFill>
                <a:latin typeface="Arial" panose="020B0604020202020204" pitchFamily="34" charset="0"/>
                <a:cs typeface="Arial" panose="020B0604020202020204" pitchFamily="34" charset="0"/>
              </a:rPr>
              <a:t>De jour comme de soir</a:t>
            </a:r>
          </a:p>
          <a:p>
            <a:pPr marL="285750" indent="-285750">
              <a:buClr>
                <a:srgbClr val="FED669"/>
              </a:buClr>
              <a:buFont typeface="Arial" panose="020B0604020202020204" pitchFamily="34" charset="0"/>
              <a:buChar char="•"/>
            </a:pPr>
            <a:r>
              <a:rPr lang="fr-CA" dirty="0" smtClean="0">
                <a:solidFill>
                  <a:schemeClr val="bg1"/>
                </a:solidFill>
                <a:latin typeface="Arial" panose="020B0604020202020204" pitchFamily="34" charset="0"/>
                <a:cs typeface="Arial" panose="020B0604020202020204" pitchFamily="34" charset="0"/>
              </a:rPr>
              <a:t>À temps plein comme à temps partiel</a:t>
            </a:r>
          </a:p>
        </p:txBody>
      </p:sp>
      <p:sp>
        <p:nvSpPr>
          <p:cNvPr id="10" name="Rectangle 9"/>
          <p:cNvSpPr/>
          <p:nvPr/>
        </p:nvSpPr>
        <p:spPr>
          <a:xfrm>
            <a:off x="0" y="6655668"/>
            <a:ext cx="9144000" cy="202332"/>
          </a:xfrm>
          <a:prstGeom prst="rect">
            <a:avLst/>
          </a:prstGeom>
          <a:solidFill>
            <a:srgbClr val="6E499D"/>
          </a:solidFill>
          <a:ln>
            <a:solidFill>
              <a:srgbClr val="6E49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1" name="ZoneTexte 10"/>
          <p:cNvSpPr txBox="1"/>
          <p:nvPr/>
        </p:nvSpPr>
        <p:spPr>
          <a:xfrm>
            <a:off x="330061" y="1929606"/>
            <a:ext cx="3600400" cy="369332"/>
          </a:xfrm>
          <a:prstGeom prst="rect">
            <a:avLst/>
          </a:prstGeom>
          <a:noFill/>
        </p:spPr>
        <p:txBody>
          <a:bodyPr wrap="square" rtlCol="0">
            <a:spAutoFit/>
          </a:bodyPr>
          <a:lstStyle/>
          <a:p>
            <a:r>
              <a:rPr lang="fr-CA" b="1" dirty="0" smtClean="0">
                <a:solidFill>
                  <a:srgbClr val="6E499D"/>
                </a:solidFill>
                <a:latin typeface="Arial" panose="020B0604020202020204" pitchFamily="34" charset="0"/>
                <a:cs typeface="Arial" panose="020B0604020202020204" pitchFamily="34" charset="0"/>
              </a:rPr>
              <a:t>Horaire flexible:</a:t>
            </a:r>
            <a:endParaRPr lang="fr-CA" b="1" dirty="0">
              <a:solidFill>
                <a:srgbClr val="6E499D"/>
              </a:solidFill>
              <a:latin typeface="Arial" panose="020B0604020202020204" pitchFamily="34" charset="0"/>
              <a:cs typeface="Arial" panose="020B0604020202020204" pitchFamily="34" charset="0"/>
            </a:endParaRPr>
          </a:p>
        </p:txBody>
      </p:sp>
      <p:sp>
        <p:nvSpPr>
          <p:cNvPr id="12" name="ZoneTexte 11"/>
          <p:cNvSpPr txBox="1"/>
          <p:nvPr/>
        </p:nvSpPr>
        <p:spPr>
          <a:xfrm>
            <a:off x="339076" y="3473132"/>
            <a:ext cx="3600400" cy="369332"/>
          </a:xfrm>
          <a:prstGeom prst="rect">
            <a:avLst/>
          </a:prstGeom>
          <a:noFill/>
        </p:spPr>
        <p:txBody>
          <a:bodyPr wrap="square" rtlCol="0">
            <a:spAutoFit/>
          </a:bodyPr>
          <a:lstStyle/>
          <a:p>
            <a:r>
              <a:rPr lang="fr-CA" b="1" dirty="0" smtClean="0">
                <a:solidFill>
                  <a:srgbClr val="6E499D"/>
                </a:solidFill>
                <a:latin typeface="Arial" panose="020B0604020202020204" pitchFamily="34" charset="0"/>
                <a:cs typeface="Arial" panose="020B0604020202020204" pitchFamily="34" charset="0"/>
              </a:rPr>
              <a:t>Salaire :</a:t>
            </a:r>
            <a:endParaRPr lang="fr-CA" b="1" dirty="0">
              <a:solidFill>
                <a:srgbClr val="6E499D"/>
              </a:solidFill>
              <a:latin typeface="Arial" panose="020B0604020202020204" pitchFamily="34" charset="0"/>
              <a:cs typeface="Arial" panose="020B0604020202020204" pitchFamily="34" charset="0"/>
            </a:endParaRPr>
          </a:p>
        </p:txBody>
      </p:sp>
      <p:sp>
        <p:nvSpPr>
          <p:cNvPr id="13" name="ZoneTexte 12"/>
          <p:cNvSpPr txBox="1"/>
          <p:nvPr/>
        </p:nvSpPr>
        <p:spPr>
          <a:xfrm>
            <a:off x="410940" y="3945830"/>
            <a:ext cx="3960440" cy="923330"/>
          </a:xfrm>
          <a:prstGeom prst="rect">
            <a:avLst/>
          </a:prstGeom>
          <a:noFill/>
        </p:spPr>
        <p:txBody>
          <a:bodyPr wrap="square" rtlCol="0">
            <a:spAutoFit/>
          </a:bodyPr>
          <a:lstStyle/>
          <a:p>
            <a:pPr marL="285750" indent="-285750">
              <a:buClr>
                <a:srgbClr val="FED669"/>
              </a:buClr>
              <a:buFont typeface="Arial" panose="020B0604020202020204" pitchFamily="34" charset="0"/>
              <a:buChar char="•"/>
            </a:pPr>
            <a:r>
              <a:rPr lang="fr-CA" dirty="0" smtClean="0">
                <a:solidFill>
                  <a:schemeClr val="bg1"/>
                </a:solidFill>
                <a:latin typeface="Arial" panose="020B0604020202020204" pitchFamily="34" charset="0"/>
                <a:cs typeface="Arial" panose="020B0604020202020204" pitchFamily="34" charset="0"/>
              </a:rPr>
              <a:t>Très avantageux</a:t>
            </a:r>
          </a:p>
          <a:p>
            <a:pPr marL="285750" indent="-285750">
              <a:buClr>
                <a:srgbClr val="FED669"/>
              </a:buClr>
              <a:buFont typeface="Arial" panose="020B0604020202020204" pitchFamily="34" charset="0"/>
              <a:buChar char="•"/>
            </a:pPr>
            <a:r>
              <a:rPr lang="fr-CA" dirty="0" smtClean="0">
                <a:solidFill>
                  <a:schemeClr val="bg1"/>
                </a:solidFill>
                <a:latin typeface="Arial" panose="020B0604020202020204" pitchFamily="34" charset="0"/>
                <a:cs typeface="Arial" panose="020B0604020202020204" pitchFamily="34" charset="0"/>
              </a:rPr>
              <a:t>Au-dessus de la moyenne des professions de la santé</a:t>
            </a:r>
          </a:p>
        </p:txBody>
      </p:sp>
    </p:spTree>
    <p:extLst>
      <p:ext uri="{BB962C8B-B14F-4D97-AF65-F5344CB8AC3E}">
        <p14:creationId xmlns:p14="http://schemas.microsoft.com/office/powerpoint/2010/main" val="6944109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07704" y="411659"/>
            <a:ext cx="5184576" cy="706090"/>
          </a:xfrm>
          <a:solidFill>
            <a:srgbClr val="74CAC1"/>
          </a:solidFill>
          <a:ln>
            <a:solidFill>
              <a:srgbClr val="74CAC1"/>
            </a:solidFill>
          </a:ln>
        </p:spPr>
        <p:txBody>
          <a:bodyPr>
            <a:normAutofit fontScale="90000"/>
          </a:bodyPr>
          <a:lstStyle/>
          <a:p>
            <a:r>
              <a:rPr lang="fr-CA" sz="3200" dirty="0" smtClean="0">
                <a:solidFill>
                  <a:schemeClr val="bg1"/>
                </a:solidFill>
                <a:latin typeface="Arial" panose="020B0604020202020204" pitchFamily="34" charset="0"/>
                <a:cs typeface="Arial" panose="020B0604020202020204" pitchFamily="34" charset="0"/>
              </a:rPr>
              <a:t>LA PHARMACIE AU QUÉBEC</a:t>
            </a:r>
            <a:endParaRPr lang="fr-CA" sz="3200" dirty="0">
              <a:solidFill>
                <a:schemeClr val="bg1"/>
              </a:solidFill>
              <a:latin typeface="Arial" panose="020B0604020202020204" pitchFamily="34" charset="0"/>
              <a:cs typeface="Arial" panose="020B0604020202020204" pitchFamily="34" charset="0"/>
            </a:endParaRPr>
          </a:p>
        </p:txBody>
      </p:sp>
      <p:sp>
        <p:nvSpPr>
          <p:cNvPr id="4" name="Rectangle 3"/>
          <p:cNvSpPr/>
          <p:nvPr/>
        </p:nvSpPr>
        <p:spPr>
          <a:xfrm>
            <a:off x="0" y="6655668"/>
            <a:ext cx="9144000" cy="202332"/>
          </a:xfrm>
          <a:prstGeom prst="rect">
            <a:avLst/>
          </a:prstGeom>
          <a:solidFill>
            <a:srgbClr val="6E499D"/>
          </a:solidFill>
          <a:ln>
            <a:solidFill>
              <a:srgbClr val="6E49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7" name="Rectangle à coins arrondis 6"/>
          <p:cNvSpPr/>
          <p:nvPr/>
        </p:nvSpPr>
        <p:spPr>
          <a:xfrm>
            <a:off x="7236296" y="692696"/>
            <a:ext cx="1584176" cy="72008"/>
          </a:xfrm>
          <a:prstGeom prst="round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8" name="Rectangle à coins arrondis 7"/>
          <p:cNvSpPr/>
          <p:nvPr/>
        </p:nvSpPr>
        <p:spPr>
          <a:xfrm>
            <a:off x="267067" y="692696"/>
            <a:ext cx="1496621" cy="72008"/>
          </a:xfrm>
          <a:prstGeom prst="round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6" name="ZoneTexte 5"/>
          <p:cNvSpPr txBox="1"/>
          <p:nvPr/>
        </p:nvSpPr>
        <p:spPr>
          <a:xfrm>
            <a:off x="611560" y="2276872"/>
            <a:ext cx="7272808" cy="369332"/>
          </a:xfrm>
          <a:prstGeom prst="rect">
            <a:avLst/>
          </a:prstGeom>
          <a:noFill/>
        </p:spPr>
        <p:txBody>
          <a:bodyPr wrap="square" rtlCol="0">
            <a:spAutoFit/>
          </a:bodyPr>
          <a:lstStyle/>
          <a:p>
            <a:endParaRPr lang="fr-CA" dirty="0"/>
          </a:p>
        </p:txBody>
      </p:sp>
      <p:pic>
        <p:nvPicPr>
          <p:cNvPr id="3" name="Image 2"/>
          <p:cNvPicPr>
            <a:picLocks noChangeAspect="1"/>
          </p:cNvPicPr>
          <p:nvPr/>
        </p:nvPicPr>
        <p:blipFill rotWithShape="1">
          <a:blip r:embed="rId2">
            <a:extLst>
              <a:ext uri="{28A0092B-C50C-407E-A947-70E740481C1C}">
                <a14:useLocalDpi xmlns:a14="http://schemas.microsoft.com/office/drawing/2010/main" val="0"/>
              </a:ext>
            </a:extLst>
          </a:blip>
          <a:srcRect t="13824"/>
          <a:stretch/>
        </p:blipFill>
        <p:spPr>
          <a:xfrm>
            <a:off x="1763688" y="1492771"/>
            <a:ext cx="5589240" cy="4816549"/>
          </a:xfrm>
          <a:prstGeom prst="rect">
            <a:avLst/>
          </a:prstGeom>
        </p:spPr>
      </p:pic>
    </p:spTree>
    <p:extLst>
      <p:ext uri="{BB962C8B-B14F-4D97-AF65-F5344CB8AC3E}">
        <p14:creationId xmlns:p14="http://schemas.microsoft.com/office/powerpoint/2010/main" val="24014909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CA"/>
          </a:p>
        </p:txBody>
      </p:sp>
      <p:sp>
        <p:nvSpPr>
          <p:cNvPr id="3" name="Espace réservé du contenu 2"/>
          <p:cNvSpPr>
            <a:spLocks noGrp="1"/>
          </p:cNvSpPr>
          <p:nvPr>
            <p:ph idx="1"/>
          </p:nvPr>
        </p:nvSpPr>
        <p:spPr/>
        <p:txBody>
          <a:bodyPr/>
          <a:lstStyle/>
          <a:p>
            <a:endParaRPr lang="fr-CA"/>
          </a:p>
        </p:txBody>
      </p:sp>
      <p:sp>
        <p:nvSpPr>
          <p:cNvPr id="4" name="Rectangle 3"/>
          <p:cNvSpPr/>
          <p:nvPr/>
        </p:nvSpPr>
        <p:spPr>
          <a:xfrm>
            <a:off x="0" y="0"/>
            <a:ext cx="9144000" cy="6858000"/>
          </a:xfrm>
          <a:prstGeom prst="rect">
            <a:avLst/>
          </a:prstGeom>
          <a:solidFill>
            <a:srgbClr val="74CAC1"/>
          </a:solidFill>
          <a:ln>
            <a:solidFill>
              <a:srgbClr val="74CAC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5" name="Rectangle 4"/>
          <p:cNvSpPr/>
          <p:nvPr/>
        </p:nvSpPr>
        <p:spPr>
          <a:xfrm>
            <a:off x="4499992" y="692696"/>
            <a:ext cx="72008" cy="5472608"/>
          </a:xfrm>
          <a:prstGeom prst="rect">
            <a:avLst/>
          </a:prstGeom>
          <a:solidFill>
            <a:srgbClr val="FED669"/>
          </a:solidFill>
          <a:ln>
            <a:solidFill>
              <a:srgbClr val="FED6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6" name="ZoneTexte 5"/>
          <p:cNvSpPr txBox="1"/>
          <p:nvPr/>
        </p:nvSpPr>
        <p:spPr>
          <a:xfrm>
            <a:off x="251520" y="1412776"/>
            <a:ext cx="4176464" cy="2123658"/>
          </a:xfrm>
          <a:prstGeom prst="rect">
            <a:avLst/>
          </a:prstGeom>
          <a:noFill/>
        </p:spPr>
        <p:txBody>
          <a:bodyPr wrap="square" rtlCol="0">
            <a:spAutoFit/>
          </a:bodyPr>
          <a:lstStyle/>
          <a:p>
            <a:r>
              <a:rPr lang="fr-CA" sz="4400" dirty="0" smtClean="0">
                <a:solidFill>
                  <a:schemeClr val="bg1"/>
                </a:solidFill>
              </a:rPr>
              <a:t>Que fait le </a:t>
            </a:r>
            <a:r>
              <a:rPr lang="fr-CA" sz="4400" b="1" dirty="0" smtClean="0">
                <a:solidFill>
                  <a:schemeClr val="bg1"/>
                </a:solidFill>
              </a:rPr>
              <a:t>pharmacien communautaire</a:t>
            </a:r>
            <a:endParaRPr lang="fr-CA" sz="4400" b="1" dirty="0">
              <a:solidFill>
                <a:schemeClr val="bg1"/>
              </a:solidFill>
            </a:endParaRPr>
          </a:p>
        </p:txBody>
      </p:sp>
      <p:sp>
        <p:nvSpPr>
          <p:cNvPr id="9" name="ZoneTexte 8"/>
          <p:cNvSpPr txBox="1"/>
          <p:nvPr/>
        </p:nvSpPr>
        <p:spPr>
          <a:xfrm>
            <a:off x="4891121" y="1884888"/>
            <a:ext cx="3960440" cy="3416320"/>
          </a:xfrm>
          <a:prstGeom prst="rect">
            <a:avLst/>
          </a:prstGeom>
          <a:noFill/>
        </p:spPr>
        <p:txBody>
          <a:bodyPr wrap="square" rtlCol="0">
            <a:spAutoFit/>
          </a:bodyPr>
          <a:lstStyle/>
          <a:p>
            <a:pPr marL="285750" indent="-285750">
              <a:buClr>
                <a:srgbClr val="F4806F"/>
              </a:buClr>
              <a:buFont typeface="Arial" panose="020B0604020202020204" pitchFamily="34" charset="0"/>
              <a:buChar char="•"/>
            </a:pPr>
            <a:r>
              <a:rPr lang="fr-CA" b="1" dirty="0">
                <a:solidFill>
                  <a:schemeClr val="bg1"/>
                </a:solidFill>
                <a:latin typeface="Arial" panose="020B0604020202020204" pitchFamily="34" charset="0"/>
                <a:cs typeface="Arial" panose="020B0604020202020204" pitchFamily="34" charset="0"/>
              </a:rPr>
              <a:t>Analyse</a:t>
            </a:r>
            <a:r>
              <a:rPr lang="fr-CA" dirty="0">
                <a:solidFill>
                  <a:schemeClr val="bg1"/>
                </a:solidFill>
                <a:latin typeface="Arial" panose="020B0604020202020204" pitchFamily="34" charset="0"/>
                <a:cs typeface="Arial" panose="020B0604020202020204" pitchFamily="34" charset="0"/>
              </a:rPr>
              <a:t> le dossier des </a:t>
            </a:r>
            <a:r>
              <a:rPr lang="fr-CA" dirty="0" smtClean="0">
                <a:solidFill>
                  <a:schemeClr val="bg1"/>
                </a:solidFill>
                <a:latin typeface="Arial" panose="020B0604020202020204" pitchFamily="34" charset="0"/>
                <a:cs typeface="Arial" panose="020B0604020202020204" pitchFamily="34" charset="0"/>
              </a:rPr>
              <a:t>patients</a:t>
            </a:r>
            <a:br>
              <a:rPr lang="fr-CA" dirty="0" smtClean="0">
                <a:solidFill>
                  <a:schemeClr val="bg1"/>
                </a:solidFill>
                <a:latin typeface="Arial" panose="020B0604020202020204" pitchFamily="34" charset="0"/>
                <a:cs typeface="Arial" panose="020B0604020202020204" pitchFamily="34" charset="0"/>
              </a:rPr>
            </a:br>
            <a:endParaRPr lang="fr-CA" dirty="0" smtClean="0">
              <a:solidFill>
                <a:schemeClr val="bg1"/>
              </a:solidFill>
              <a:latin typeface="Arial" panose="020B0604020202020204" pitchFamily="34" charset="0"/>
              <a:cs typeface="Arial" panose="020B0604020202020204" pitchFamily="34" charset="0"/>
            </a:endParaRPr>
          </a:p>
          <a:p>
            <a:pPr marL="285750" indent="-285750">
              <a:buClr>
                <a:srgbClr val="F4806F"/>
              </a:buClr>
              <a:buFont typeface="Arial" panose="020B0604020202020204" pitchFamily="34" charset="0"/>
              <a:buChar char="•"/>
            </a:pPr>
            <a:r>
              <a:rPr lang="fr-CA" b="1" dirty="0" smtClean="0">
                <a:solidFill>
                  <a:schemeClr val="bg1"/>
                </a:solidFill>
                <a:latin typeface="Arial" panose="020B0604020202020204" pitchFamily="34" charset="0"/>
                <a:cs typeface="Arial" panose="020B0604020202020204" pitchFamily="34" charset="0"/>
              </a:rPr>
              <a:t>Prépare </a:t>
            </a:r>
            <a:r>
              <a:rPr lang="fr-CA" b="1" dirty="0">
                <a:solidFill>
                  <a:schemeClr val="bg1"/>
                </a:solidFill>
                <a:latin typeface="Arial" panose="020B0604020202020204" pitchFamily="34" charset="0"/>
                <a:cs typeface="Arial" panose="020B0604020202020204" pitchFamily="34" charset="0"/>
              </a:rPr>
              <a:t>les médicaments </a:t>
            </a:r>
            <a:r>
              <a:rPr lang="fr-CA" dirty="0">
                <a:solidFill>
                  <a:schemeClr val="bg1"/>
                </a:solidFill>
                <a:latin typeface="Arial" panose="020B0604020202020204" pitchFamily="34" charset="0"/>
                <a:cs typeface="Arial" panose="020B0604020202020204" pitchFamily="34" charset="0"/>
              </a:rPr>
              <a:t>et s’assure qu’ils sont sécuritaires et </a:t>
            </a:r>
            <a:r>
              <a:rPr lang="fr-CA" dirty="0" smtClean="0">
                <a:solidFill>
                  <a:schemeClr val="bg1"/>
                </a:solidFill>
                <a:latin typeface="Arial" panose="020B0604020202020204" pitchFamily="34" charset="0"/>
                <a:cs typeface="Arial" panose="020B0604020202020204" pitchFamily="34" charset="0"/>
              </a:rPr>
              <a:t>efficaces</a:t>
            </a:r>
            <a:br>
              <a:rPr lang="fr-CA" dirty="0" smtClean="0">
                <a:solidFill>
                  <a:schemeClr val="bg1"/>
                </a:solidFill>
                <a:latin typeface="Arial" panose="020B0604020202020204" pitchFamily="34" charset="0"/>
                <a:cs typeface="Arial" panose="020B0604020202020204" pitchFamily="34" charset="0"/>
              </a:rPr>
            </a:br>
            <a:endParaRPr lang="fr-CA" dirty="0" smtClean="0">
              <a:solidFill>
                <a:schemeClr val="bg1"/>
              </a:solidFill>
              <a:latin typeface="Arial" panose="020B0604020202020204" pitchFamily="34" charset="0"/>
              <a:cs typeface="Arial" panose="020B0604020202020204" pitchFamily="34" charset="0"/>
            </a:endParaRPr>
          </a:p>
          <a:p>
            <a:pPr marL="285750" indent="-285750">
              <a:buClr>
                <a:srgbClr val="F4806F"/>
              </a:buClr>
              <a:buFont typeface="Arial" panose="020B0604020202020204" pitchFamily="34" charset="0"/>
              <a:buChar char="•"/>
            </a:pPr>
            <a:r>
              <a:rPr lang="fr-CA" b="1" dirty="0" smtClean="0">
                <a:solidFill>
                  <a:schemeClr val="bg1"/>
                </a:solidFill>
                <a:latin typeface="Arial" panose="020B0604020202020204" pitchFamily="34" charset="0"/>
                <a:cs typeface="Arial" panose="020B0604020202020204" pitchFamily="34" charset="0"/>
              </a:rPr>
              <a:t>Conseille </a:t>
            </a:r>
            <a:r>
              <a:rPr lang="fr-CA" b="1" dirty="0">
                <a:solidFill>
                  <a:schemeClr val="bg1"/>
                </a:solidFill>
                <a:latin typeface="Arial" panose="020B0604020202020204" pitchFamily="34" charset="0"/>
                <a:cs typeface="Arial" panose="020B0604020202020204" pitchFamily="34" charset="0"/>
              </a:rPr>
              <a:t>les patients </a:t>
            </a:r>
            <a:r>
              <a:rPr lang="fr-CA" dirty="0">
                <a:solidFill>
                  <a:schemeClr val="bg1"/>
                </a:solidFill>
                <a:latin typeface="Arial" panose="020B0604020202020204" pitchFamily="34" charset="0"/>
                <a:cs typeface="Arial" panose="020B0604020202020204" pitchFamily="34" charset="0"/>
              </a:rPr>
              <a:t>sur les médicaments en vente libre et les produits de santé </a:t>
            </a:r>
            <a:r>
              <a:rPr lang="fr-CA" dirty="0" smtClean="0">
                <a:solidFill>
                  <a:schemeClr val="bg1"/>
                </a:solidFill>
                <a:latin typeface="Arial" panose="020B0604020202020204" pitchFamily="34" charset="0"/>
                <a:cs typeface="Arial" panose="020B0604020202020204" pitchFamily="34" charset="0"/>
              </a:rPr>
              <a:t>naturels</a:t>
            </a:r>
            <a:br>
              <a:rPr lang="fr-CA" dirty="0" smtClean="0">
                <a:solidFill>
                  <a:schemeClr val="bg1"/>
                </a:solidFill>
                <a:latin typeface="Arial" panose="020B0604020202020204" pitchFamily="34" charset="0"/>
                <a:cs typeface="Arial" panose="020B0604020202020204" pitchFamily="34" charset="0"/>
              </a:rPr>
            </a:br>
            <a:endParaRPr lang="fr-CA" dirty="0" smtClean="0">
              <a:solidFill>
                <a:schemeClr val="bg1"/>
              </a:solidFill>
              <a:latin typeface="Arial" panose="020B0604020202020204" pitchFamily="34" charset="0"/>
              <a:cs typeface="Arial" panose="020B0604020202020204" pitchFamily="34" charset="0"/>
            </a:endParaRPr>
          </a:p>
          <a:p>
            <a:pPr marL="285750" indent="-285750">
              <a:buClr>
                <a:srgbClr val="F4806F"/>
              </a:buClr>
              <a:buFont typeface="Arial" panose="020B0604020202020204" pitchFamily="34" charset="0"/>
              <a:buChar char="•"/>
            </a:pPr>
            <a:r>
              <a:rPr lang="fr-CA" b="1" dirty="0" smtClean="0">
                <a:solidFill>
                  <a:schemeClr val="bg1"/>
                </a:solidFill>
                <a:latin typeface="Arial" panose="020B0604020202020204" pitchFamily="34" charset="0"/>
                <a:cs typeface="Arial" panose="020B0604020202020204" pitchFamily="34" charset="0"/>
              </a:rPr>
              <a:t>Prescrit </a:t>
            </a:r>
            <a:r>
              <a:rPr lang="fr-CA" b="1" dirty="0">
                <a:solidFill>
                  <a:schemeClr val="bg1"/>
                </a:solidFill>
                <a:latin typeface="Arial" panose="020B0604020202020204" pitchFamily="34" charset="0"/>
                <a:cs typeface="Arial" panose="020B0604020202020204" pitchFamily="34" charset="0"/>
              </a:rPr>
              <a:t>des médicaments </a:t>
            </a:r>
            <a:r>
              <a:rPr lang="fr-CA" dirty="0">
                <a:solidFill>
                  <a:schemeClr val="bg1"/>
                </a:solidFill>
                <a:latin typeface="Arial" panose="020B0604020202020204" pitchFamily="34" charset="0"/>
                <a:cs typeface="Arial" panose="020B0604020202020204" pitchFamily="34" charset="0"/>
              </a:rPr>
              <a:t>dans certaines </a:t>
            </a:r>
            <a:r>
              <a:rPr lang="fr-CA" dirty="0" smtClean="0">
                <a:solidFill>
                  <a:schemeClr val="bg1"/>
                </a:solidFill>
                <a:latin typeface="Arial" panose="020B0604020202020204" pitchFamily="34" charset="0"/>
                <a:cs typeface="Arial" panose="020B0604020202020204" pitchFamily="34" charset="0"/>
              </a:rPr>
              <a:t>conditions</a:t>
            </a:r>
          </a:p>
        </p:txBody>
      </p:sp>
      <p:sp>
        <p:nvSpPr>
          <p:cNvPr id="10" name="Rectangle 9"/>
          <p:cNvSpPr/>
          <p:nvPr/>
        </p:nvSpPr>
        <p:spPr>
          <a:xfrm>
            <a:off x="0" y="6655668"/>
            <a:ext cx="9144000" cy="202332"/>
          </a:xfrm>
          <a:prstGeom prst="rect">
            <a:avLst/>
          </a:prstGeom>
          <a:solidFill>
            <a:srgbClr val="6E499D"/>
          </a:solidFill>
          <a:ln>
            <a:solidFill>
              <a:srgbClr val="6E49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1" name="ZoneTexte 10"/>
          <p:cNvSpPr txBox="1"/>
          <p:nvPr/>
        </p:nvSpPr>
        <p:spPr>
          <a:xfrm>
            <a:off x="4896036" y="1339945"/>
            <a:ext cx="3749550" cy="369332"/>
          </a:xfrm>
          <a:prstGeom prst="rect">
            <a:avLst/>
          </a:prstGeom>
          <a:noFill/>
        </p:spPr>
        <p:txBody>
          <a:bodyPr wrap="square" rtlCol="0">
            <a:spAutoFit/>
          </a:bodyPr>
          <a:lstStyle/>
          <a:p>
            <a:r>
              <a:rPr lang="fr-CA" b="1" dirty="0" smtClean="0">
                <a:solidFill>
                  <a:srgbClr val="6E499D"/>
                </a:solidFill>
                <a:latin typeface="Arial" panose="020B0604020202020204" pitchFamily="34" charset="0"/>
                <a:cs typeface="Arial" panose="020B0604020202020204" pitchFamily="34" charset="0"/>
              </a:rPr>
              <a:t>Le pharmacien communautaire :</a:t>
            </a:r>
            <a:endParaRPr lang="fr-CA" b="1" dirty="0">
              <a:solidFill>
                <a:srgbClr val="6E499D"/>
              </a:solidFill>
              <a:latin typeface="Arial" panose="020B0604020202020204" pitchFamily="34" charset="0"/>
              <a:cs typeface="Arial" panose="020B0604020202020204" pitchFamily="34" charset="0"/>
            </a:endParaRPr>
          </a:p>
        </p:txBody>
      </p:sp>
      <p:sp>
        <p:nvSpPr>
          <p:cNvPr id="14" name="ZoneTexte 13"/>
          <p:cNvSpPr txBox="1"/>
          <p:nvPr/>
        </p:nvSpPr>
        <p:spPr>
          <a:xfrm>
            <a:off x="1403648" y="3068960"/>
            <a:ext cx="1224136" cy="2862322"/>
          </a:xfrm>
          <a:prstGeom prst="rect">
            <a:avLst/>
          </a:prstGeom>
          <a:noFill/>
        </p:spPr>
        <p:txBody>
          <a:bodyPr wrap="square" rtlCol="0">
            <a:spAutoFit/>
          </a:bodyPr>
          <a:lstStyle/>
          <a:p>
            <a:r>
              <a:rPr lang="fr-CA" sz="18000" dirty="0" smtClean="0">
                <a:solidFill>
                  <a:schemeClr val="bg1"/>
                </a:solidFill>
              </a:rPr>
              <a:t>?</a:t>
            </a:r>
            <a:endParaRPr lang="fr-CA" sz="18000" dirty="0">
              <a:solidFill>
                <a:schemeClr val="bg1"/>
              </a:solidFill>
            </a:endParaRPr>
          </a:p>
        </p:txBody>
      </p:sp>
    </p:spTree>
    <p:extLst>
      <p:ext uri="{BB962C8B-B14F-4D97-AF65-F5344CB8AC3E}">
        <p14:creationId xmlns:p14="http://schemas.microsoft.com/office/powerpoint/2010/main" val="22605540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CA"/>
          </a:p>
        </p:txBody>
      </p:sp>
      <p:sp>
        <p:nvSpPr>
          <p:cNvPr id="3" name="Espace réservé du contenu 2"/>
          <p:cNvSpPr>
            <a:spLocks noGrp="1"/>
          </p:cNvSpPr>
          <p:nvPr>
            <p:ph idx="1"/>
          </p:nvPr>
        </p:nvSpPr>
        <p:spPr/>
        <p:txBody>
          <a:bodyPr/>
          <a:lstStyle/>
          <a:p>
            <a:endParaRPr lang="fr-CA"/>
          </a:p>
        </p:txBody>
      </p:sp>
      <p:sp>
        <p:nvSpPr>
          <p:cNvPr id="4" name="Rectangle 3"/>
          <p:cNvSpPr/>
          <p:nvPr/>
        </p:nvSpPr>
        <p:spPr>
          <a:xfrm>
            <a:off x="0" y="0"/>
            <a:ext cx="9144000" cy="6858000"/>
          </a:xfrm>
          <a:prstGeom prst="rect">
            <a:avLst/>
          </a:prstGeom>
          <a:solidFill>
            <a:srgbClr val="74CAC1"/>
          </a:solidFill>
          <a:ln>
            <a:solidFill>
              <a:srgbClr val="74CAC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5" name="Rectangle 4"/>
          <p:cNvSpPr/>
          <p:nvPr/>
        </p:nvSpPr>
        <p:spPr>
          <a:xfrm>
            <a:off x="4499992" y="692696"/>
            <a:ext cx="72008" cy="5472608"/>
          </a:xfrm>
          <a:prstGeom prst="rect">
            <a:avLst/>
          </a:prstGeom>
          <a:solidFill>
            <a:srgbClr val="FED669"/>
          </a:solidFill>
          <a:ln>
            <a:solidFill>
              <a:srgbClr val="FED6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6" name="ZoneTexte 5"/>
          <p:cNvSpPr txBox="1"/>
          <p:nvPr/>
        </p:nvSpPr>
        <p:spPr>
          <a:xfrm>
            <a:off x="251520" y="1412776"/>
            <a:ext cx="4176464" cy="2123658"/>
          </a:xfrm>
          <a:prstGeom prst="rect">
            <a:avLst/>
          </a:prstGeom>
          <a:noFill/>
        </p:spPr>
        <p:txBody>
          <a:bodyPr wrap="square" rtlCol="0">
            <a:spAutoFit/>
          </a:bodyPr>
          <a:lstStyle/>
          <a:p>
            <a:r>
              <a:rPr lang="fr-CA" sz="4400" dirty="0" smtClean="0">
                <a:solidFill>
                  <a:schemeClr val="bg1"/>
                </a:solidFill>
              </a:rPr>
              <a:t>Que fait le </a:t>
            </a:r>
            <a:r>
              <a:rPr lang="fr-CA" sz="4400" b="1" dirty="0" smtClean="0">
                <a:solidFill>
                  <a:schemeClr val="bg1"/>
                </a:solidFill>
              </a:rPr>
              <a:t>pharmacien communautaire</a:t>
            </a:r>
            <a:endParaRPr lang="fr-CA" sz="4400" b="1" dirty="0">
              <a:solidFill>
                <a:schemeClr val="bg1"/>
              </a:solidFill>
            </a:endParaRPr>
          </a:p>
        </p:txBody>
      </p:sp>
      <p:sp>
        <p:nvSpPr>
          <p:cNvPr id="9" name="ZoneTexte 8"/>
          <p:cNvSpPr txBox="1"/>
          <p:nvPr/>
        </p:nvSpPr>
        <p:spPr>
          <a:xfrm>
            <a:off x="4891121" y="1862822"/>
            <a:ext cx="3960440" cy="2862322"/>
          </a:xfrm>
          <a:prstGeom prst="rect">
            <a:avLst/>
          </a:prstGeom>
          <a:noFill/>
        </p:spPr>
        <p:txBody>
          <a:bodyPr wrap="square" rtlCol="0">
            <a:spAutoFit/>
          </a:bodyPr>
          <a:lstStyle/>
          <a:p>
            <a:pPr marL="285750" indent="-285750">
              <a:buClr>
                <a:srgbClr val="F4806F"/>
              </a:buClr>
              <a:buFont typeface="Arial" panose="020B0604020202020204" pitchFamily="34" charset="0"/>
              <a:buChar char="•"/>
            </a:pPr>
            <a:r>
              <a:rPr lang="fr-CA" b="1" dirty="0">
                <a:solidFill>
                  <a:schemeClr val="bg1"/>
                </a:solidFill>
                <a:latin typeface="Arial" panose="020B0604020202020204" pitchFamily="34" charset="0"/>
                <a:cs typeface="Arial" panose="020B0604020202020204" pitchFamily="34" charset="0"/>
              </a:rPr>
              <a:t>Donne son opinion </a:t>
            </a:r>
            <a:r>
              <a:rPr lang="fr-CA" dirty="0">
                <a:solidFill>
                  <a:schemeClr val="bg1"/>
                </a:solidFill>
                <a:latin typeface="Arial" panose="020B0604020202020204" pitchFamily="34" charset="0"/>
                <a:cs typeface="Arial" panose="020B0604020202020204" pitchFamily="34" charset="0"/>
              </a:rPr>
              <a:t>aux médecins et à d'autres professionnels de la </a:t>
            </a:r>
            <a:r>
              <a:rPr lang="fr-CA" dirty="0" smtClean="0">
                <a:solidFill>
                  <a:schemeClr val="bg1"/>
                </a:solidFill>
                <a:latin typeface="Arial" panose="020B0604020202020204" pitchFamily="34" charset="0"/>
                <a:cs typeface="Arial" panose="020B0604020202020204" pitchFamily="34" charset="0"/>
              </a:rPr>
              <a:t>santé</a:t>
            </a:r>
            <a:br>
              <a:rPr lang="fr-CA" dirty="0" smtClean="0">
                <a:solidFill>
                  <a:schemeClr val="bg1"/>
                </a:solidFill>
                <a:latin typeface="Arial" panose="020B0604020202020204" pitchFamily="34" charset="0"/>
                <a:cs typeface="Arial" panose="020B0604020202020204" pitchFamily="34" charset="0"/>
              </a:rPr>
            </a:br>
            <a:endParaRPr lang="fr-CA" dirty="0">
              <a:solidFill>
                <a:schemeClr val="bg1"/>
              </a:solidFill>
              <a:latin typeface="Arial" panose="020B0604020202020204" pitchFamily="34" charset="0"/>
              <a:cs typeface="Arial" panose="020B0604020202020204" pitchFamily="34" charset="0"/>
            </a:endParaRPr>
          </a:p>
          <a:p>
            <a:pPr marL="285750" indent="-285750">
              <a:buClr>
                <a:srgbClr val="F4806F"/>
              </a:buClr>
              <a:buFont typeface="Arial" panose="020B0604020202020204" pitchFamily="34" charset="0"/>
              <a:buChar char="•"/>
            </a:pPr>
            <a:r>
              <a:rPr lang="fr-CA" b="1" dirty="0">
                <a:solidFill>
                  <a:schemeClr val="bg1"/>
                </a:solidFill>
                <a:latin typeface="Arial" panose="020B0604020202020204" pitchFamily="34" charset="0"/>
                <a:cs typeface="Arial" panose="020B0604020202020204" pitchFamily="34" charset="0"/>
              </a:rPr>
              <a:t>Fait la promotion de la santé </a:t>
            </a:r>
            <a:r>
              <a:rPr lang="fr-CA" dirty="0">
                <a:solidFill>
                  <a:schemeClr val="bg1"/>
                </a:solidFill>
                <a:latin typeface="Arial" panose="020B0604020202020204" pitchFamily="34" charset="0"/>
                <a:cs typeface="Arial" panose="020B0604020202020204" pitchFamily="34" charset="0"/>
              </a:rPr>
              <a:t>par divers </a:t>
            </a:r>
            <a:r>
              <a:rPr lang="fr-CA" dirty="0" smtClean="0">
                <a:solidFill>
                  <a:schemeClr val="bg1"/>
                </a:solidFill>
                <a:latin typeface="Arial" panose="020B0604020202020204" pitchFamily="34" charset="0"/>
                <a:cs typeface="Arial" panose="020B0604020202020204" pitchFamily="34" charset="0"/>
              </a:rPr>
              <a:t>moyens</a:t>
            </a:r>
            <a:br>
              <a:rPr lang="fr-CA" dirty="0" smtClean="0">
                <a:solidFill>
                  <a:schemeClr val="bg1"/>
                </a:solidFill>
                <a:latin typeface="Arial" panose="020B0604020202020204" pitchFamily="34" charset="0"/>
                <a:cs typeface="Arial" panose="020B0604020202020204" pitchFamily="34" charset="0"/>
              </a:rPr>
            </a:br>
            <a:endParaRPr lang="fr-CA" dirty="0">
              <a:solidFill>
                <a:schemeClr val="bg1"/>
              </a:solidFill>
              <a:latin typeface="Arial" panose="020B0604020202020204" pitchFamily="34" charset="0"/>
              <a:cs typeface="Arial" panose="020B0604020202020204" pitchFamily="34" charset="0"/>
            </a:endParaRPr>
          </a:p>
          <a:p>
            <a:pPr marL="285750" indent="-285750">
              <a:buClr>
                <a:srgbClr val="F4806F"/>
              </a:buClr>
              <a:buFont typeface="Arial" panose="020B0604020202020204" pitchFamily="34" charset="0"/>
              <a:buChar char="•"/>
            </a:pPr>
            <a:r>
              <a:rPr lang="fr-CA" dirty="0">
                <a:solidFill>
                  <a:schemeClr val="bg1"/>
                </a:solidFill>
                <a:latin typeface="Arial" panose="020B0604020202020204" pitchFamily="34" charset="0"/>
                <a:cs typeface="Arial" panose="020B0604020202020204" pitchFamily="34" charset="0"/>
              </a:rPr>
              <a:t>Effectue également des </a:t>
            </a:r>
            <a:r>
              <a:rPr lang="fr-CA" b="1" dirty="0">
                <a:solidFill>
                  <a:schemeClr val="bg1"/>
                </a:solidFill>
                <a:latin typeface="Arial" panose="020B0604020202020204" pitchFamily="34" charset="0"/>
                <a:cs typeface="Arial" panose="020B0604020202020204" pitchFamily="34" charset="0"/>
              </a:rPr>
              <a:t>tâches de gestion</a:t>
            </a:r>
            <a:r>
              <a:rPr lang="fr-CA" dirty="0">
                <a:solidFill>
                  <a:schemeClr val="bg1"/>
                </a:solidFill>
                <a:latin typeface="Arial" panose="020B0604020202020204" pitchFamily="34" charset="0"/>
                <a:cs typeface="Arial" panose="020B0604020202020204" pitchFamily="34" charset="0"/>
              </a:rPr>
              <a:t> lorsqu’il est propriétaire de sa pharmacie</a:t>
            </a:r>
          </a:p>
        </p:txBody>
      </p:sp>
      <p:sp>
        <p:nvSpPr>
          <p:cNvPr id="10" name="Rectangle 9"/>
          <p:cNvSpPr/>
          <p:nvPr/>
        </p:nvSpPr>
        <p:spPr>
          <a:xfrm>
            <a:off x="0" y="6655668"/>
            <a:ext cx="9144000" cy="202332"/>
          </a:xfrm>
          <a:prstGeom prst="rect">
            <a:avLst/>
          </a:prstGeom>
          <a:solidFill>
            <a:srgbClr val="6E499D"/>
          </a:solidFill>
          <a:ln>
            <a:solidFill>
              <a:srgbClr val="6E49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1" name="ZoneTexte 10"/>
          <p:cNvSpPr txBox="1"/>
          <p:nvPr/>
        </p:nvSpPr>
        <p:spPr>
          <a:xfrm>
            <a:off x="4896036" y="1317879"/>
            <a:ext cx="3749550" cy="369332"/>
          </a:xfrm>
          <a:prstGeom prst="rect">
            <a:avLst/>
          </a:prstGeom>
          <a:noFill/>
        </p:spPr>
        <p:txBody>
          <a:bodyPr wrap="square" rtlCol="0">
            <a:spAutoFit/>
          </a:bodyPr>
          <a:lstStyle/>
          <a:p>
            <a:r>
              <a:rPr lang="fr-CA" b="1" dirty="0" smtClean="0">
                <a:solidFill>
                  <a:srgbClr val="6E499D"/>
                </a:solidFill>
                <a:latin typeface="Arial" panose="020B0604020202020204" pitchFamily="34" charset="0"/>
                <a:cs typeface="Arial" panose="020B0604020202020204" pitchFamily="34" charset="0"/>
              </a:rPr>
              <a:t>Le pharmacien communautaire :</a:t>
            </a:r>
            <a:endParaRPr lang="fr-CA" b="1" dirty="0">
              <a:solidFill>
                <a:srgbClr val="6E499D"/>
              </a:solidFill>
              <a:latin typeface="Arial" panose="020B0604020202020204" pitchFamily="34" charset="0"/>
              <a:cs typeface="Arial" panose="020B0604020202020204" pitchFamily="34" charset="0"/>
            </a:endParaRPr>
          </a:p>
        </p:txBody>
      </p:sp>
      <p:sp>
        <p:nvSpPr>
          <p:cNvPr id="14" name="ZoneTexte 13"/>
          <p:cNvSpPr txBox="1"/>
          <p:nvPr/>
        </p:nvSpPr>
        <p:spPr>
          <a:xfrm>
            <a:off x="1403648" y="3068960"/>
            <a:ext cx="1224136" cy="2862322"/>
          </a:xfrm>
          <a:prstGeom prst="rect">
            <a:avLst/>
          </a:prstGeom>
          <a:noFill/>
        </p:spPr>
        <p:txBody>
          <a:bodyPr wrap="square" rtlCol="0">
            <a:spAutoFit/>
          </a:bodyPr>
          <a:lstStyle/>
          <a:p>
            <a:r>
              <a:rPr lang="fr-CA" sz="18000" dirty="0" smtClean="0">
                <a:solidFill>
                  <a:schemeClr val="bg1"/>
                </a:solidFill>
              </a:rPr>
              <a:t>?</a:t>
            </a:r>
            <a:endParaRPr lang="fr-CA" sz="18000" dirty="0">
              <a:solidFill>
                <a:schemeClr val="bg1"/>
              </a:solidFill>
            </a:endParaRPr>
          </a:p>
        </p:txBody>
      </p:sp>
    </p:spTree>
    <p:extLst>
      <p:ext uri="{BB962C8B-B14F-4D97-AF65-F5344CB8AC3E}">
        <p14:creationId xmlns:p14="http://schemas.microsoft.com/office/powerpoint/2010/main" val="334000458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483768" y="404664"/>
            <a:ext cx="4104456" cy="706090"/>
          </a:xfrm>
          <a:solidFill>
            <a:srgbClr val="F4806F"/>
          </a:solidFill>
        </p:spPr>
        <p:txBody>
          <a:bodyPr>
            <a:normAutofit/>
          </a:bodyPr>
          <a:lstStyle/>
          <a:p>
            <a:r>
              <a:rPr lang="fr-CA" sz="3200" dirty="0" smtClean="0">
                <a:solidFill>
                  <a:schemeClr val="bg1"/>
                </a:solidFill>
                <a:latin typeface="Arial" panose="020B0604020202020204" pitchFamily="34" charset="0"/>
                <a:cs typeface="Arial" panose="020B0604020202020204" pitchFamily="34" charset="0"/>
              </a:rPr>
              <a:t>TÉMOIGNAGE</a:t>
            </a:r>
            <a:endParaRPr lang="fr-CA" sz="3200" dirty="0">
              <a:solidFill>
                <a:schemeClr val="bg1"/>
              </a:solidFill>
              <a:latin typeface="Arial" panose="020B0604020202020204" pitchFamily="34" charset="0"/>
              <a:cs typeface="Arial" panose="020B0604020202020204" pitchFamily="34" charset="0"/>
            </a:endParaRPr>
          </a:p>
        </p:txBody>
      </p:sp>
      <p:sp>
        <p:nvSpPr>
          <p:cNvPr id="4" name="Rectangle 3"/>
          <p:cNvSpPr/>
          <p:nvPr/>
        </p:nvSpPr>
        <p:spPr>
          <a:xfrm>
            <a:off x="0" y="6655668"/>
            <a:ext cx="9144000" cy="202332"/>
          </a:xfrm>
          <a:prstGeom prst="rect">
            <a:avLst/>
          </a:prstGeom>
          <a:solidFill>
            <a:srgbClr val="6E499D"/>
          </a:solidFill>
          <a:ln>
            <a:solidFill>
              <a:srgbClr val="6E49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7" name="Rectangle à coins arrondis 6"/>
          <p:cNvSpPr/>
          <p:nvPr/>
        </p:nvSpPr>
        <p:spPr>
          <a:xfrm>
            <a:off x="6732240" y="692696"/>
            <a:ext cx="2088232" cy="72008"/>
          </a:xfrm>
          <a:prstGeom prst="round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8" name="Rectangle à coins arrondis 7"/>
          <p:cNvSpPr/>
          <p:nvPr/>
        </p:nvSpPr>
        <p:spPr>
          <a:xfrm>
            <a:off x="267067" y="692696"/>
            <a:ext cx="2088232" cy="72008"/>
          </a:xfrm>
          <a:prstGeom prst="round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6" name="ZoneTexte 5"/>
          <p:cNvSpPr txBox="1"/>
          <p:nvPr/>
        </p:nvSpPr>
        <p:spPr>
          <a:xfrm>
            <a:off x="611560" y="2276872"/>
            <a:ext cx="7272808" cy="369332"/>
          </a:xfrm>
          <a:prstGeom prst="rect">
            <a:avLst/>
          </a:prstGeom>
          <a:noFill/>
        </p:spPr>
        <p:txBody>
          <a:bodyPr wrap="square" rtlCol="0">
            <a:spAutoFit/>
          </a:bodyPr>
          <a:lstStyle/>
          <a:p>
            <a:endParaRPr lang="fr-CA" dirty="0"/>
          </a:p>
        </p:txBody>
      </p:sp>
      <p:sp>
        <p:nvSpPr>
          <p:cNvPr id="5" name="Rectangle à coins arrondis 4"/>
          <p:cNvSpPr/>
          <p:nvPr/>
        </p:nvSpPr>
        <p:spPr>
          <a:xfrm>
            <a:off x="2355299" y="1556792"/>
            <a:ext cx="5745093" cy="3888432"/>
          </a:xfrm>
          <a:prstGeom prst="roundRect">
            <a:avLst/>
          </a:prstGeom>
          <a:noFill/>
          <a:ln>
            <a:solidFill>
              <a:srgbClr val="F480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pic>
        <p:nvPicPr>
          <p:cNvPr id="3" name="Image 2"/>
          <p:cNvPicPr>
            <a:picLocks noChangeAspect="1"/>
          </p:cNvPicPr>
          <p:nvPr/>
        </p:nvPicPr>
        <p:blipFill rotWithShape="1">
          <a:blip r:embed="rId2">
            <a:extLst>
              <a:ext uri="{28A0092B-C50C-407E-A947-70E740481C1C}">
                <a14:useLocalDpi xmlns:a14="http://schemas.microsoft.com/office/drawing/2010/main" val="0"/>
              </a:ext>
            </a:extLst>
          </a:blip>
          <a:srcRect l="26416" r="16354" b="27516"/>
          <a:stretch/>
        </p:blipFill>
        <p:spPr>
          <a:xfrm>
            <a:off x="943081" y="2276872"/>
            <a:ext cx="1661539" cy="2104405"/>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
        <p:nvSpPr>
          <p:cNvPr id="9" name="ZoneTexte 8"/>
          <p:cNvSpPr txBox="1"/>
          <p:nvPr/>
        </p:nvSpPr>
        <p:spPr>
          <a:xfrm>
            <a:off x="3239852" y="1916832"/>
            <a:ext cx="4860540" cy="2862322"/>
          </a:xfrm>
          <a:prstGeom prst="rect">
            <a:avLst/>
          </a:prstGeom>
          <a:noFill/>
        </p:spPr>
        <p:txBody>
          <a:bodyPr wrap="square" rtlCol="0">
            <a:spAutoFit/>
          </a:bodyPr>
          <a:lstStyle/>
          <a:p>
            <a:r>
              <a:rPr lang="fr-CA" dirty="0" smtClean="0">
                <a:latin typeface="Arial" panose="020B0604020202020204" pitchFamily="34" charset="0"/>
                <a:cs typeface="Arial" panose="020B0604020202020204" pitchFamily="34" charset="0"/>
              </a:rPr>
              <a:t>J’aime l’évolution </a:t>
            </a:r>
            <a:r>
              <a:rPr lang="fr-CA" dirty="0">
                <a:latin typeface="Arial" panose="020B0604020202020204" pitchFamily="34" charset="0"/>
                <a:cs typeface="Arial" panose="020B0604020202020204" pitchFamily="34" charset="0"/>
              </a:rPr>
              <a:t>de ma profession et l’implication grandissante du pharmacien dans la surveillance de la thérapie du patient. </a:t>
            </a:r>
            <a:endParaRPr lang="fr-CA" dirty="0" smtClean="0">
              <a:latin typeface="Arial" panose="020B0604020202020204" pitchFamily="34" charset="0"/>
              <a:cs typeface="Arial" panose="020B0604020202020204" pitchFamily="34" charset="0"/>
            </a:endParaRPr>
          </a:p>
          <a:p>
            <a:endParaRPr lang="fr-CA" dirty="0">
              <a:latin typeface="Arial" panose="020B0604020202020204" pitchFamily="34" charset="0"/>
              <a:cs typeface="Arial" panose="020B0604020202020204" pitchFamily="34" charset="0"/>
            </a:endParaRPr>
          </a:p>
          <a:p>
            <a:r>
              <a:rPr lang="fr-CA" dirty="0" smtClean="0">
                <a:latin typeface="Arial" panose="020B0604020202020204" pitchFamily="34" charset="0"/>
                <a:cs typeface="Arial" panose="020B0604020202020204" pitchFamily="34" charset="0"/>
              </a:rPr>
              <a:t>Depuis </a:t>
            </a:r>
            <a:r>
              <a:rPr lang="fr-CA" dirty="0">
                <a:latin typeface="Arial" panose="020B0604020202020204" pitchFamily="34" charset="0"/>
                <a:cs typeface="Arial" panose="020B0604020202020204" pitchFamily="34" charset="0"/>
              </a:rPr>
              <a:t>quelques années, nous pouvons d’ailleurs offrir de nouveaux services à la population, dont la prescription de médicaments pour certaines conditions de santé et la prolongation et l’ajustement d’ordonnances. C’est très stimulant</a:t>
            </a:r>
            <a:r>
              <a:rPr lang="fr-CA" dirty="0" smtClean="0">
                <a:latin typeface="Arial" panose="020B0604020202020204" pitchFamily="34" charset="0"/>
                <a:cs typeface="Arial" panose="020B0604020202020204" pitchFamily="34" charset="0"/>
              </a:rPr>
              <a:t>!</a:t>
            </a:r>
            <a:endParaRPr lang="fr-CA" dirty="0">
              <a:latin typeface="Arial" panose="020B0604020202020204" pitchFamily="34" charset="0"/>
              <a:cs typeface="Arial" panose="020B0604020202020204" pitchFamily="34" charset="0"/>
            </a:endParaRPr>
          </a:p>
        </p:txBody>
      </p:sp>
      <p:sp>
        <p:nvSpPr>
          <p:cNvPr id="10" name="ZoneTexte 9"/>
          <p:cNvSpPr txBox="1"/>
          <p:nvPr/>
        </p:nvSpPr>
        <p:spPr>
          <a:xfrm>
            <a:off x="2843808" y="1518021"/>
            <a:ext cx="396044" cy="1015663"/>
          </a:xfrm>
          <a:prstGeom prst="rect">
            <a:avLst/>
          </a:prstGeom>
          <a:noFill/>
        </p:spPr>
        <p:txBody>
          <a:bodyPr wrap="square" rtlCol="0">
            <a:spAutoFit/>
          </a:bodyPr>
          <a:lstStyle/>
          <a:p>
            <a:r>
              <a:rPr lang="fr-CA" sz="6000" dirty="0" smtClean="0">
                <a:solidFill>
                  <a:srgbClr val="F4806F"/>
                </a:solidFill>
              </a:rPr>
              <a:t>«</a:t>
            </a:r>
            <a:endParaRPr lang="fr-CA" sz="6000" dirty="0">
              <a:solidFill>
                <a:srgbClr val="F4806F"/>
              </a:solidFill>
            </a:endParaRPr>
          </a:p>
        </p:txBody>
      </p:sp>
      <p:sp>
        <p:nvSpPr>
          <p:cNvPr id="13" name="ZoneTexte 12"/>
          <p:cNvSpPr txBox="1"/>
          <p:nvPr/>
        </p:nvSpPr>
        <p:spPr>
          <a:xfrm>
            <a:off x="7020272" y="4077072"/>
            <a:ext cx="396044" cy="1015663"/>
          </a:xfrm>
          <a:prstGeom prst="rect">
            <a:avLst/>
          </a:prstGeom>
          <a:noFill/>
        </p:spPr>
        <p:txBody>
          <a:bodyPr wrap="square" rtlCol="0">
            <a:spAutoFit/>
          </a:bodyPr>
          <a:lstStyle/>
          <a:p>
            <a:r>
              <a:rPr lang="fr-CA" sz="6000" dirty="0" smtClean="0">
                <a:solidFill>
                  <a:srgbClr val="F4806F"/>
                </a:solidFill>
              </a:rPr>
              <a:t>»</a:t>
            </a:r>
            <a:endParaRPr lang="fr-CA" sz="6000" dirty="0">
              <a:solidFill>
                <a:srgbClr val="F4806F"/>
              </a:solidFill>
            </a:endParaRPr>
          </a:p>
        </p:txBody>
      </p:sp>
      <p:sp>
        <p:nvSpPr>
          <p:cNvPr id="11" name="ZoneTexte 10"/>
          <p:cNvSpPr txBox="1"/>
          <p:nvPr/>
        </p:nvSpPr>
        <p:spPr>
          <a:xfrm>
            <a:off x="3239852" y="4831125"/>
            <a:ext cx="4608512" cy="523220"/>
          </a:xfrm>
          <a:prstGeom prst="rect">
            <a:avLst/>
          </a:prstGeom>
          <a:noFill/>
        </p:spPr>
        <p:txBody>
          <a:bodyPr wrap="square" rtlCol="0">
            <a:spAutoFit/>
          </a:bodyPr>
          <a:lstStyle/>
          <a:p>
            <a:r>
              <a:rPr lang="fr-CA" sz="1400" b="1" dirty="0" smtClean="0">
                <a:solidFill>
                  <a:srgbClr val="F4806F"/>
                </a:solidFill>
                <a:latin typeface="Arial" panose="020B0604020202020204" pitchFamily="34" charset="0"/>
                <a:cs typeface="Arial" panose="020B0604020202020204" pitchFamily="34" charset="0"/>
              </a:rPr>
              <a:t>Mélanie Loranger</a:t>
            </a:r>
            <a:r>
              <a:rPr lang="fr-CA" sz="1400" dirty="0" smtClean="0">
                <a:solidFill>
                  <a:srgbClr val="F4806F"/>
                </a:solidFill>
                <a:latin typeface="Arial" panose="020B0604020202020204" pitchFamily="34" charset="0"/>
                <a:cs typeface="Arial" panose="020B0604020202020204" pitchFamily="34" charset="0"/>
              </a:rPr>
              <a:t/>
            </a:r>
            <a:br>
              <a:rPr lang="fr-CA" sz="1400" dirty="0" smtClean="0">
                <a:solidFill>
                  <a:srgbClr val="F4806F"/>
                </a:solidFill>
                <a:latin typeface="Arial" panose="020B0604020202020204" pitchFamily="34" charset="0"/>
                <a:cs typeface="Arial" panose="020B0604020202020204" pitchFamily="34" charset="0"/>
              </a:rPr>
            </a:br>
            <a:r>
              <a:rPr lang="fr-CA" sz="1400" dirty="0" smtClean="0">
                <a:solidFill>
                  <a:srgbClr val="F4806F"/>
                </a:solidFill>
                <a:latin typeface="Arial" panose="020B0604020202020204" pitchFamily="34" charset="0"/>
                <a:cs typeface="Arial" panose="020B0604020202020204" pitchFamily="34" charset="0"/>
              </a:rPr>
              <a:t>Pharmacienne propriétaire</a:t>
            </a:r>
            <a:endParaRPr lang="fr-CA" sz="1400" dirty="0">
              <a:solidFill>
                <a:srgbClr val="F4806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9399593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CA"/>
          </a:p>
        </p:txBody>
      </p:sp>
      <p:sp>
        <p:nvSpPr>
          <p:cNvPr id="3" name="Espace réservé du contenu 2"/>
          <p:cNvSpPr>
            <a:spLocks noGrp="1"/>
          </p:cNvSpPr>
          <p:nvPr>
            <p:ph idx="1"/>
          </p:nvPr>
        </p:nvSpPr>
        <p:spPr/>
        <p:txBody>
          <a:bodyPr/>
          <a:lstStyle/>
          <a:p>
            <a:endParaRPr lang="fr-CA"/>
          </a:p>
        </p:txBody>
      </p:sp>
      <p:sp>
        <p:nvSpPr>
          <p:cNvPr id="4" name="Rectangle 3"/>
          <p:cNvSpPr/>
          <p:nvPr/>
        </p:nvSpPr>
        <p:spPr>
          <a:xfrm>
            <a:off x="0" y="0"/>
            <a:ext cx="9144000" cy="6858000"/>
          </a:xfrm>
          <a:prstGeom prst="rect">
            <a:avLst/>
          </a:prstGeom>
          <a:solidFill>
            <a:srgbClr val="F4806F"/>
          </a:solidFill>
          <a:ln>
            <a:solidFill>
              <a:srgbClr val="F480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5" name="Rectangle 4"/>
          <p:cNvSpPr/>
          <p:nvPr/>
        </p:nvSpPr>
        <p:spPr>
          <a:xfrm>
            <a:off x="4499992" y="692696"/>
            <a:ext cx="72008" cy="5472608"/>
          </a:xfrm>
          <a:prstGeom prst="rect">
            <a:avLst/>
          </a:prstGeom>
          <a:solidFill>
            <a:srgbClr val="74CAC1"/>
          </a:solidFill>
          <a:ln>
            <a:solidFill>
              <a:srgbClr val="74CAC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6" name="ZoneTexte 5"/>
          <p:cNvSpPr txBox="1"/>
          <p:nvPr/>
        </p:nvSpPr>
        <p:spPr>
          <a:xfrm>
            <a:off x="4806081" y="1530689"/>
            <a:ext cx="4176464" cy="2123658"/>
          </a:xfrm>
          <a:prstGeom prst="rect">
            <a:avLst/>
          </a:prstGeom>
          <a:noFill/>
        </p:spPr>
        <p:txBody>
          <a:bodyPr wrap="square" rtlCol="0">
            <a:spAutoFit/>
          </a:bodyPr>
          <a:lstStyle/>
          <a:p>
            <a:r>
              <a:rPr lang="fr-CA" sz="4400" dirty="0" smtClean="0">
                <a:solidFill>
                  <a:schemeClr val="bg1"/>
                </a:solidFill>
              </a:rPr>
              <a:t>Que fait le </a:t>
            </a:r>
            <a:r>
              <a:rPr lang="fr-CA" sz="4400" b="1" dirty="0" smtClean="0">
                <a:solidFill>
                  <a:schemeClr val="bg1"/>
                </a:solidFill>
              </a:rPr>
              <a:t>pharmacien d’établissement</a:t>
            </a:r>
            <a:endParaRPr lang="fr-CA" sz="4400" b="1" dirty="0">
              <a:solidFill>
                <a:schemeClr val="bg1"/>
              </a:solidFill>
            </a:endParaRPr>
          </a:p>
        </p:txBody>
      </p:sp>
      <p:sp>
        <p:nvSpPr>
          <p:cNvPr id="9" name="ZoneTexte 8"/>
          <p:cNvSpPr txBox="1"/>
          <p:nvPr/>
        </p:nvSpPr>
        <p:spPr>
          <a:xfrm>
            <a:off x="420770" y="1773971"/>
            <a:ext cx="3960440" cy="4247317"/>
          </a:xfrm>
          <a:prstGeom prst="rect">
            <a:avLst/>
          </a:prstGeom>
          <a:noFill/>
        </p:spPr>
        <p:txBody>
          <a:bodyPr wrap="square" rtlCol="0">
            <a:spAutoFit/>
          </a:bodyPr>
          <a:lstStyle/>
          <a:p>
            <a:pPr marL="285750" indent="-285750">
              <a:buClr>
                <a:srgbClr val="FED669"/>
              </a:buClr>
              <a:buFont typeface="Arial" panose="020B0604020202020204" pitchFamily="34" charset="0"/>
              <a:buChar char="•"/>
            </a:pPr>
            <a:r>
              <a:rPr lang="fr-CA" b="1" dirty="0">
                <a:solidFill>
                  <a:schemeClr val="bg1"/>
                </a:solidFill>
                <a:latin typeface="Arial" panose="020B0604020202020204" pitchFamily="34" charset="0"/>
                <a:cs typeface="Arial" panose="020B0604020202020204" pitchFamily="34" charset="0"/>
              </a:rPr>
              <a:t>Valide les </a:t>
            </a:r>
            <a:r>
              <a:rPr lang="fr-CA" b="1" dirty="0" smtClean="0">
                <a:solidFill>
                  <a:schemeClr val="bg1"/>
                </a:solidFill>
                <a:latin typeface="Arial" panose="020B0604020202020204" pitchFamily="34" charset="0"/>
                <a:cs typeface="Arial" panose="020B0604020202020204" pitchFamily="34" charset="0"/>
              </a:rPr>
              <a:t>ordonnances</a:t>
            </a:r>
            <a:r>
              <a:rPr lang="fr-CA" dirty="0" smtClean="0">
                <a:solidFill>
                  <a:schemeClr val="bg1"/>
                </a:solidFill>
                <a:latin typeface="Arial" panose="020B0604020202020204" pitchFamily="34" charset="0"/>
                <a:cs typeface="Arial" panose="020B0604020202020204" pitchFamily="34" charset="0"/>
              </a:rPr>
              <a:t> </a:t>
            </a:r>
            <a:br>
              <a:rPr lang="fr-CA" dirty="0" smtClean="0">
                <a:solidFill>
                  <a:schemeClr val="bg1"/>
                </a:solidFill>
                <a:latin typeface="Arial" panose="020B0604020202020204" pitchFamily="34" charset="0"/>
                <a:cs typeface="Arial" panose="020B0604020202020204" pitchFamily="34" charset="0"/>
              </a:rPr>
            </a:br>
            <a:endParaRPr lang="fr-CA" dirty="0" smtClean="0">
              <a:solidFill>
                <a:schemeClr val="bg1"/>
              </a:solidFill>
              <a:latin typeface="Arial" panose="020B0604020202020204" pitchFamily="34" charset="0"/>
              <a:cs typeface="Arial" panose="020B0604020202020204" pitchFamily="34" charset="0"/>
            </a:endParaRPr>
          </a:p>
          <a:p>
            <a:pPr marL="285750" indent="-285750">
              <a:buClr>
                <a:srgbClr val="FED669"/>
              </a:buClr>
              <a:buFont typeface="Arial" panose="020B0604020202020204" pitchFamily="34" charset="0"/>
              <a:buChar char="•"/>
            </a:pPr>
            <a:r>
              <a:rPr lang="fr-CA" dirty="0" smtClean="0">
                <a:solidFill>
                  <a:schemeClr val="bg1"/>
                </a:solidFill>
                <a:latin typeface="Arial" panose="020B0604020202020204" pitchFamily="34" charset="0"/>
                <a:cs typeface="Arial" panose="020B0604020202020204" pitchFamily="34" charset="0"/>
              </a:rPr>
              <a:t>Se charge de la </a:t>
            </a:r>
            <a:r>
              <a:rPr lang="fr-CA" b="1" dirty="0">
                <a:solidFill>
                  <a:schemeClr val="bg1"/>
                </a:solidFill>
                <a:latin typeface="Arial" panose="020B0604020202020204" pitchFamily="34" charset="0"/>
                <a:cs typeface="Arial" panose="020B0604020202020204" pitchFamily="34" charset="0"/>
              </a:rPr>
              <a:t>distribution des </a:t>
            </a:r>
            <a:r>
              <a:rPr lang="fr-CA" b="1" dirty="0" smtClean="0">
                <a:solidFill>
                  <a:schemeClr val="bg1"/>
                </a:solidFill>
                <a:latin typeface="Arial" panose="020B0604020202020204" pitchFamily="34" charset="0"/>
                <a:cs typeface="Arial" panose="020B0604020202020204" pitchFamily="34" charset="0"/>
              </a:rPr>
              <a:t>médicaments</a:t>
            </a:r>
            <a:r>
              <a:rPr lang="fr-CA" dirty="0" smtClean="0">
                <a:solidFill>
                  <a:schemeClr val="bg1"/>
                </a:solidFill>
                <a:latin typeface="Arial" panose="020B0604020202020204" pitchFamily="34" charset="0"/>
                <a:cs typeface="Arial" panose="020B0604020202020204" pitchFamily="34" charset="0"/>
              </a:rPr>
              <a:t/>
            </a:r>
            <a:br>
              <a:rPr lang="fr-CA" dirty="0" smtClean="0">
                <a:solidFill>
                  <a:schemeClr val="bg1"/>
                </a:solidFill>
                <a:latin typeface="Arial" panose="020B0604020202020204" pitchFamily="34" charset="0"/>
                <a:cs typeface="Arial" panose="020B0604020202020204" pitchFamily="34" charset="0"/>
              </a:rPr>
            </a:br>
            <a:endParaRPr lang="fr-CA" dirty="0" smtClean="0">
              <a:solidFill>
                <a:schemeClr val="bg1"/>
              </a:solidFill>
              <a:latin typeface="Arial" panose="020B0604020202020204" pitchFamily="34" charset="0"/>
              <a:cs typeface="Arial" panose="020B0604020202020204" pitchFamily="34" charset="0"/>
            </a:endParaRPr>
          </a:p>
          <a:p>
            <a:pPr marL="285750" indent="-285750">
              <a:buClr>
                <a:srgbClr val="FED669"/>
              </a:buClr>
              <a:buFont typeface="Arial" panose="020B0604020202020204" pitchFamily="34" charset="0"/>
              <a:buChar char="•"/>
            </a:pPr>
            <a:r>
              <a:rPr lang="fr-CA" b="1" dirty="0" smtClean="0">
                <a:solidFill>
                  <a:schemeClr val="bg1"/>
                </a:solidFill>
                <a:latin typeface="Arial" panose="020B0604020202020204" pitchFamily="34" charset="0"/>
                <a:cs typeface="Arial" panose="020B0604020202020204" pitchFamily="34" charset="0"/>
              </a:rPr>
              <a:t>Travaille </a:t>
            </a:r>
            <a:r>
              <a:rPr lang="fr-CA" b="1" dirty="0">
                <a:solidFill>
                  <a:schemeClr val="bg1"/>
                </a:solidFill>
                <a:latin typeface="Arial" panose="020B0604020202020204" pitchFamily="34" charset="0"/>
                <a:cs typeface="Arial" panose="020B0604020202020204" pitchFamily="34" charset="0"/>
              </a:rPr>
              <a:t>sur les unités de soins</a:t>
            </a:r>
            <a:r>
              <a:rPr lang="fr-CA" dirty="0">
                <a:solidFill>
                  <a:schemeClr val="bg1"/>
                </a:solidFill>
                <a:latin typeface="Arial" panose="020B0604020202020204" pitchFamily="34" charset="0"/>
                <a:cs typeface="Arial" panose="020B0604020202020204" pitchFamily="34" charset="0"/>
              </a:rPr>
              <a:t>, en collaboration </a:t>
            </a:r>
            <a:r>
              <a:rPr lang="fr-CA" dirty="0" smtClean="0">
                <a:solidFill>
                  <a:schemeClr val="bg1"/>
                </a:solidFill>
                <a:latin typeface="Arial" panose="020B0604020202020204" pitchFamily="34" charset="0"/>
                <a:cs typeface="Arial" panose="020B0604020202020204" pitchFamily="34" charset="0"/>
              </a:rPr>
              <a:t>avec les </a:t>
            </a:r>
            <a:r>
              <a:rPr lang="fr-CA" dirty="0">
                <a:solidFill>
                  <a:schemeClr val="bg1"/>
                </a:solidFill>
                <a:latin typeface="Arial" panose="020B0604020202020204" pitchFamily="34" charset="0"/>
                <a:cs typeface="Arial" panose="020B0604020202020204" pitchFamily="34" charset="0"/>
              </a:rPr>
              <a:t>autres professionnels de la santé, pour choisir les médicaments appropriés et effectuer le suivi de la </a:t>
            </a:r>
            <a:r>
              <a:rPr lang="fr-CA" dirty="0" smtClean="0">
                <a:solidFill>
                  <a:schemeClr val="bg1"/>
                </a:solidFill>
                <a:latin typeface="Arial" panose="020B0604020202020204" pitchFamily="34" charset="0"/>
                <a:cs typeface="Arial" panose="020B0604020202020204" pitchFamily="34" charset="0"/>
              </a:rPr>
              <a:t>thérapie</a:t>
            </a:r>
            <a:br>
              <a:rPr lang="fr-CA" dirty="0" smtClean="0">
                <a:solidFill>
                  <a:schemeClr val="bg1"/>
                </a:solidFill>
                <a:latin typeface="Arial" panose="020B0604020202020204" pitchFamily="34" charset="0"/>
                <a:cs typeface="Arial" panose="020B0604020202020204" pitchFamily="34" charset="0"/>
              </a:rPr>
            </a:br>
            <a:endParaRPr lang="fr-CA" dirty="0" smtClean="0">
              <a:solidFill>
                <a:schemeClr val="bg1"/>
              </a:solidFill>
              <a:latin typeface="Arial" panose="020B0604020202020204" pitchFamily="34" charset="0"/>
              <a:cs typeface="Arial" panose="020B0604020202020204" pitchFamily="34" charset="0"/>
            </a:endParaRPr>
          </a:p>
          <a:p>
            <a:pPr marL="285750" indent="-285750">
              <a:buClr>
                <a:srgbClr val="FED669"/>
              </a:buClr>
              <a:buFont typeface="Arial" panose="020B0604020202020204" pitchFamily="34" charset="0"/>
              <a:buChar char="•"/>
            </a:pPr>
            <a:r>
              <a:rPr lang="fr-CA" b="1" dirty="0" smtClean="0">
                <a:solidFill>
                  <a:schemeClr val="bg1"/>
                </a:solidFill>
                <a:latin typeface="Arial" panose="020B0604020202020204" pitchFamily="34" charset="0"/>
                <a:cs typeface="Arial" panose="020B0604020202020204" pitchFamily="34" charset="0"/>
              </a:rPr>
              <a:t>Rencontre </a:t>
            </a:r>
            <a:r>
              <a:rPr lang="fr-CA" b="1" dirty="0">
                <a:solidFill>
                  <a:schemeClr val="bg1"/>
                </a:solidFill>
                <a:latin typeface="Arial" panose="020B0604020202020204" pitchFamily="34" charset="0"/>
                <a:cs typeface="Arial" panose="020B0604020202020204" pitchFamily="34" charset="0"/>
              </a:rPr>
              <a:t>les patients </a:t>
            </a:r>
            <a:r>
              <a:rPr lang="fr-CA" dirty="0">
                <a:solidFill>
                  <a:schemeClr val="bg1"/>
                </a:solidFill>
                <a:latin typeface="Arial" panose="020B0604020202020204" pitchFamily="34" charset="0"/>
                <a:cs typeface="Arial" panose="020B0604020202020204" pitchFamily="34" charset="0"/>
              </a:rPr>
              <a:t>pour de l’enseignement ou </a:t>
            </a:r>
            <a:r>
              <a:rPr lang="fr-CA" dirty="0" smtClean="0">
                <a:solidFill>
                  <a:schemeClr val="bg1"/>
                </a:solidFill>
                <a:latin typeface="Arial" panose="020B0604020202020204" pitchFamily="34" charset="0"/>
                <a:cs typeface="Arial" panose="020B0604020202020204" pitchFamily="34" charset="0"/>
              </a:rPr>
              <a:t>recueillir </a:t>
            </a:r>
            <a:r>
              <a:rPr lang="fr-CA" dirty="0">
                <a:solidFill>
                  <a:schemeClr val="bg1"/>
                </a:solidFill>
                <a:latin typeface="Arial" panose="020B0604020202020204" pitchFamily="34" charset="0"/>
                <a:cs typeface="Arial" panose="020B0604020202020204" pitchFamily="34" charset="0"/>
              </a:rPr>
              <a:t>des précisions sur leurs </a:t>
            </a:r>
            <a:r>
              <a:rPr lang="fr-CA" dirty="0" smtClean="0">
                <a:solidFill>
                  <a:schemeClr val="bg1"/>
                </a:solidFill>
                <a:latin typeface="Arial" panose="020B0604020202020204" pitchFamily="34" charset="0"/>
                <a:cs typeface="Arial" panose="020B0604020202020204" pitchFamily="34" charset="0"/>
              </a:rPr>
              <a:t>médicaments</a:t>
            </a:r>
          </a:p>
        </p:txBody>
      </p:sp>
      <p:sp>
        <p:nvSpPr>
          <p:cNvPr id="10" name="Rectangle 9"/>
          <p:cNvSpPr/>
          <p:nvPr/>
        </p:nvSpPr>
        <p:spPr>
          <a:xfrm>
            <a:off x="0" y="6655668"/>
            <a:ext cx="9144000" cy="202332"/>
          </a:xfrm>
          <a:prstGeom prst="rect">
            <a:avLst/>
          </a:prstGeom>
          <a:solidFill>
            <a:srgbClr val="6E499D"/>
          </a:solidFill>
          <a:ln>
            <a:solidFill>
              <a:srgbClr val="6E49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1" name="ZoneTexte 10"/>
          <p:cNvSpPr txBox="1"/>
          <p:nvPr/>
        </p:nvSpPr>
        <p:spPr>
          <a:xfrm>
            <a:off x="377287" y="981883"/>
            <a:ext cx="3600400" cy="646331"/>
          </a:xfrm>
          <a:prstGeom prst="rect">
            <a:avLst/>
          </a:prstGeom>
          <a:noFill/>
        </p:spPr>
        <p:txBody>
          <a:bodyPr wrap="square" rtlCol="0">
            <a:spAutoFit/>
          </a:bodyPr>
          <a:lstStyle/>
          <a:p>
            <a:r>
              <a:rPr lang="fr-CA" b="1" dirty="0" smtClean="0">
                <a:solidFill>
                  <a:srgbClr val="6E499D"/>
                </a:solidFill>
                <a:latin typeface="Arial" panose="020B0604020202020204" pitchFamily="34" charset="0"/>
                <a:cs typeface="Arial" panose="020B0604020202020204" pitchFamily="34" charset="0"/>
              </a:rPr>
              <a:t>Le pharmacien en établissement de santé :</a:t>
            </a:r>
            <a:endParaRPr lang="fr-CA" b="1" dirty="0">
              <a:solidFill>
                <a:srgbClr val="6E499D"/>
              </a:solidFill>
              <a:latin typeface="Arial" panose="020B0604020202020204" pitchFamily="34" charset="0"/>
              <a:cs typeface="Arial" panose="020B0604020202020204" pitchFamily="34" charset="0"/>
            </a:endParaRPr>
          </a:p>
        </p:txBody>
      </p:sp>
      <p:sp>
        <p:nvSpPr>
          <p:cNvPr id="14" name="ZoneTexte 13"/>
          <p:cNvSpPr txBox="1"/>
          <p:nvPr/>
        </p:nvSpPr>
        <p:spPr>
          <a:xfrm>
            <a:off x="5868144" y="3302982"/>
            <a:ext cx="1224136" cy="2862322"/>
          </a:xfrm>
          <a:prstGeom prst="rect">
            <a:avLst/>
          </a:prstGeom>
          <a:noFill/>
        </p:spPr>
        <p:txBody>
          <a:bodyPr wrap="square" rtlCol="0">
            <a:spAutoFit/>
          </a:bodyPr>
          <a:lstStyle/>
          <a:p>
            <a:r>
              <a:rPr lang="fr-CA" sz="18000" dirty="0" smtClean="0">
                <a:solidFill>
                  <a:schemeClr val="bg1"/>
                </a:solidFill>
              </a:rPr>
              <a:t>?</a:t>
            </a:r>
            <a:endParaRPr lang="fr-CA" sz="18000" dirty="0">
              <a:solidFill>
                <a:schemeClr val="bg1"/>
              </a:solidFill>
            </a:endParaRPr>
          </a:p>
        </p:txBody>
      </p:sp>
    </p:spTree>
    <p:extLst>
      <p:ext uri="{BB962C8B-B14F-4D97-AF65-F5344CB8AC3E}">
        <p14:creationId xmlns:p14="http://schemas.microsoft.com/office/powerpoint/2010/main" val="21243512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CA"/>
          </a:p>
        </p:txBody>
      </p:sp>
      <p:sp>
        <p:nvSpPr>
          <p:cNvPr id="3" name="Espace réservé du contenu 2"/>
          <p:cNvSpPr>
            <a:spLocks noGrp="1"/>
          </p:cNvSpPr>
          <p:nvPr>
            <p:ph idx="1"/>
          </p:nvPr>
        </p:nvSpPr>
        <p:spPr/>
        <p:txBody>
          <a:bodyPr/>
          <a:lstStyle/>
          <a:p>
            <a:endParaRPr lang="fr-CA"/>
          </a:p>
        </p:txBody>
      </p:sp>
      <p:sp>
        <p:nvSpPr>
          <p:cNvPr id="4" name="Rectangle 3"/>
          <p:cNvSpPr/>
          <p:nvPr/>
        </p:nvSpPr>
        <p:spPr>
          <a:xfrm>
            <a:off x="0" y="0"/>
            <a:ext cx="9144000" cy="6858000"/>
          </a:xfrm>
          <a:prstGeom prst="rect">
            <a:avLst/>
          </a:prstGeom>
          <a:solidFill>
            <a:srgbClr val="F4806F"/>
          </a:solidFill>
          <a:ln>
            <a:solidFill>
              <a:srgbClr val="F480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5" name="Rectangle 4"/>
          <p:cNvSpPr/>
          <p:nvPr/>
        </p:nvSpPr>
        <p:spPr>
          <a:xfrm>
            <a:off x="4499992" y="692696"/>
            <a:ext cx="72008" cy="5472608"/>
          </a:xfrm>
          <a:prstGeom prst="rect">
            <a:avLst/>
          </a:prstGeom>
          <a:solidFill>
            <a:srgbClr val="74CAC1"/>
          </a:solidFill>
          <a:ln>
            <a:solidFill>
              <a:srgbClr val="74CAC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6" name="ZoneTexte 5"/>
          <p:cNvSpPr txBox="1"/>
          <p:nvPr/>
        </p:nvSpPr>
        <p:spPr>
          <a:xfrm>
            <a:off x="4806081" y="1530689"/>
            <a:ext cx="4176464" cy="2123658"/>
          </a:xfrm>
          <a:prstGeom prst="rect">
            <a:avLst/>
          </a:prstGeom>
          <a:noFill/>
        </p:spPr>
        <p:txBody>
          <a:bodyPr wrap="square" rtlCol="0">
            <a:spAutoFit/>
          </a:bodyPr>
          <a:lstStyle/>
          <a:p>
            <a:r>
              <a:rPr lang="fr-CA" sz="4400" dirty="0" smtClean="0">
                <a:solidFill>
                  <a:schemeClr val="bg1"/>
                </a:solidFill>
              </a:rPr>
              <a:t>Que fait le </a:t>
            </a:r>
            <a:r>
              <a:rPr lang="fr-CA" sz="4400" b="1" dirty="0" smtClean="0">
                <a:solidFill>
                  <a:schemeClr val="bg1"/>
                </a:solidFill>
              </a:rPr>
              <a:t>pharmacien d’établissement</a:t>
            </a:r>
            <a:endParaRPr lang="fr-CA" sz="4400" b="1" dirty="0">
              <a:solidFill>
                <a:schemeClr val="bg1"/>
              </a:solidFill>
            </a:endParaRPr>
          </a:p>
        </p:txBody>
      </p:sp>
      <p:sp>
        <p:nvSpPr>
          <p:cNvPr id="9" name="ZoneTexte 8"/>
          <p:cNvSpPr txBox="1"/>
          <p:nvPr/>
        </p:nvSpPr>
        <p:spPr>
          <a:xfrm>
            <a:off x="420770" y="1967929"/>
            <a:ext cx="3960440" cy="3693319"/>
          </a:xfrm>
          <a:prstGeom prst="rect">
            <a:avLst/>
          </a:prstGeom>
          <a:noFill/>
        </p:spPr>
        <p:txBody>
          <a:bodyPr wrap="square" rtlCol="0">
            <a:spAutoFit/>
          </a:bodyPr>
          <a:lstStyle/>
          <a:p>
            <a:pPr marL="285750" indent="-285750">
              <a:buClr>
                <a:srgbClr val="FED669"/>
              </a:buClr>
              <a:buFont typeface="Arial" panose="020B0604020202020204" pitchFamily="34" charset="0"/>
              <a:buChar char="•"/>
            </a:pPr>
            <a:r>
              <a:rPr lang="fr-CA" dirty="0">
                <a:solidFill>
                  <a:schemeClr val="bg1"/>
                </a:solidFill>
                <a:latin typeface="Arial" panose="020B0604020202020204" pitchFamily="34" charset="0"/>
                <a:cs typeface="Arial" panose="020B0604020202020204" pitchFamily="34" charset="0"/>
              </a:rPr>
              <a:t>Se </a:t>
            </a:r>
            <a:r>
              <a:rPr lang="fr-CA" b="1" dirty="0">
                <a:solidFill>
                  <a:schemeClr val="bg1"/>
                </a:solidFill>
                <a:latin typeface="Arial" panose="020B0604020202020204" pitchFamily="34" charset="0"/>
                <a:cs typeface="Arial" panose="020B0604020202020204" pitchFamily="34" charset="0"/>
              </a:rPr>
              <a:t>spécialise</a:t>
            </a:r>
            <a:r>
              <a:rPr lang="fr-CA" dirty="0">
                <a:solidFill>
                  <a:schemeClr val="bg1"/>
                </a:solidFill>
                <a:latin typeface="Arial" panose="020B0604020202020204" pitchFamily="34" charset="0"/>
                <a:cs typeface="Arial" panose="020B0604020202020204" pitchFamily="34" charset="0"/>
              </a:rPr>
              <a:t> souvent dans un </a:t>
            </a:r>
            <a:r>
              <a:rPr lang="fr-CA" b="1" dirty="0">
                <a:solidFill>
                  <a:schemeClr val="bg1"/>
                </a:solidFill>
                <a:latin typeface="Arial" panose="020B0604020202020204" pitchFamily="34" charset="0"/>
                <a:cs typeface="Arial" panose="020B0604020202020204" pitchFamily="34" charset="0"/>
              </a:rPr>
              <a:t>secteur de soins</a:t>
            </a:r>
            <a:r>
              <a:rPr lang="fr-CA" dirty="0">
                <a:solidFill>
                  <a:schemeClr val="bg1"/>
                </a:solidFill>
                <a:latin typeface="Arial" panose="020B0604020202020204" pitchFamily="34" charset="0"/>
                <a:cs typeface="Arial" panose="020B0604020202020204" pitchFamily="34" charset="0"/>
              </a:rPr>
              <a:t> (ex. : oncologie, urgence, psychiatrie, etc.) </a:t>
            </a:r>
            <a:r>
              <a:rPr lang="fr-CA" dirty="0" smtClean="0">
                <a:solidFill>
                  <a:schemeClr val="bg1"/>
                </a:solidFill>
                <a:latin typeface="Arial" panose="020B0604020202020204" pitchFamily="34" charset="0"/>
                <a:cs typeface="Arial" panose="020B0604020202020204" pitchFamily="34" charset="0"/>
              </a:rPr>
              <a:t/>
            </a:r>
            <a:br>
              <a:rPr lang="fr-CA" dirty="0" smtClean="0">
                <a:solidFill>
                  <a:schemeClr val="bg1"/>
                </a:solidFill>
                <a:latin typeface="Arial" panose="020B0604020202020204" pitchFamily="34" charset="0"/>
                <a:cs typeface="Arial" panose="020B0604020202020204" pitchFamily="34" charset="0"/>
              </a:rPr>
            </a:br>
            <a:endParaRPr lang="fr-CA" dirty="0" smtClean="0">
              <a:solidFill>
                <a:schemeClr val="bg1"/>
              </a:solidFill>
              <a:latin typeface="Arial" panose="020B0604020202020204" pitchFamily="34" charset="0"/>
              <a:cs typeface="Arial" panose="020B0604020202020204" pitchFamily="34" charset="0"/>
            </a:endParaRPr>
          </a:p>
          <a:p>
            <a:pPr marL="285750" indent="-285750">
              <a:buClr>
                <a:srgbClr val="FED669"/>
              </a:buClr>
              <a:buFont typeface="Arial" panose="020B0604020202020204" pitchFamily="34" charset="0"/>
              <a:buChar char="•"/>
            </a:pPr>
            <a:r>
              <a:rPr lang="fr-CA" dirty="0">
                <a:solidFill>
                  <a:schemeClr val="bg1"/>
                </a:solidFill>
                <a:latin typeface="Arial" panose="020B0604020202020204" pitchFamily="34" charset="0"/>
                <a:cs typeface="Arial" panose="020B0604020202020204" pitchFamily="34" charset="0"/>
              </a:rPr>
              <a:t>Fait de </a:t>
            </a:r>
            <a:r>
              <a:rPr lang="fr-CA" dirty="0" smtClean="0">
                <a:solidFill>
                  <a:schemeClr val="bg1"/>
                </a:solidFill>
                <a:latin typeface="Arial" panose="020B0604020202020204" pitchFamily="34" charset="0"/>
                <a:cs typeface="Arial" panose="020B0604020202020204" pitchFamily="34" charset="0"/>
              </a:rPr>
              <a:t>l’</a:t>
            </a:r>
            <a:r>
              <a:rPr lang="fr-CA" b="1" dirty="0" smtClean="0">
                <a:solidFill>
                  <a:schemeClr val="bg1"/>
                </a:solidFill>
                <a:latin typeface="Arial" panose="020B0604020202020204" pitchFamily="34" charset="0"/>
                <a:cs typeface="Arial" panose="020B0604020202020204" pitchFamily="34" charset="0"/>
              </a:rPr>
              <a:t>enseignement</a:t>
            </a:r>
            <a:r>
              <a:rPr lang="fr-CA" dirty="0" smtClean="0">
                <a:solidFill>
                  <a:schemeClr val="bg1"/>
                </a:solidFill>
                <a:latin typeface="Arial" panose="020B0604020202020204" pitchFamily="34" charset="0"/>
                <a:cs typeface="Arial" panose="020B0604020202020204" pitchFamily="34" charset="0"/>
              </a:rPr>
              <a:t> auprès des patients, étudiants et autres professionnels </a:t>
            </a:r>
            <a:br>
              <a:rPr lang="fr-CA" dirty="0" smtClean="0">
                <a:solidFill>
                  <a:schemeClr val="bg1"/>
                </a:solidFill>
                <a:latin typeface="Arial" panose="020B0604020202020204" pitchFamily="34" charset="0"/>
                <a:cs typeface="Arial" panose="020B0604020202020204" pitchFamily="34" charset="0"/>
              </a:rPr>
            </a:br>
            <a:endParaRPr lang="fr-CA" dirty="0" smtClean="0">
              <a:solidFill>
                <a:schemeClr val="bg1"/>
              </a:solidFill>
              <a:latin typeface="Arial" panose="020B0604020202020204" pitchFamily="34" charset="0"/>
              <a:cs typeface="Arial" panose="020B0604020202020204" pitchFamily="34" charset="0"/>
            </a:endParaRPr>
          </a:p>
          <a:p>
            <a:pPr marL="285750" indent="-285750">
              <a:buClr>
                <a:srgbClr val="FED669"/>
              </a:buClr>
              <a:buFont typeface="Arial" panose="020B0604020202020204" pitchFamily="34" charset="0"/>
              <a:buChar char="•"/>
            </a:pPr>
            <a:r>
              <a:rPr lang="fr-CA" dirty="0" smtClean="0">
                <a:solidFill>
                  <a:schemeClr val="bg1"/>
                </a:solidFill>
                <a:latin typeface="Arial" panose="020B0604020202020204" pitchFamily="34" charset="0"/>
                <a:cs typeface="Arial" panose="020B0604020202020204" pitchFamily="34" charset="0"/>
              </a:rPr>
              <a:t>Participe à des </a:t>
            </a:r>
            <a:r>
              <a:rPr lang="fr-CA" b="1" dirty="0" smtClean="0">
                <a:solidFill>
                  <a:schemeClr val="bg1"/>
                </a:solidFill>
                <a:latin typeface="Arial" panose="020B0604020202020204" pitchFamily="34" charset="0"/>
                <a:cs typeface="Arial" panose="020B0604020202020204" pitchFamily="34" charset="0"/>
              </a:rPr>
              <a:t>projets de recherche</a:t>
            </a:r>
            <a:r>
              <a:rPr lang="fr-CA" dirty="0" smtClean="0">
                <a:solidFill>
                  <a:schemeClr val="bg1"/>
                </a:solidFill>
                <a:latin typeface="Arial" panose="020B0604020202020204" pitchFamily="34" charset="0"/>
                <a:cs typeface="Arial" panose="020B0604020202020204" pitchFamily="34" charset="0"/>
              </a:rPr>
              <a:t/>
            </a:r>
            <a:br>
              <a:rPr lang="fr-CA" dirty="0" smtClean="0">
                <a:solidFill>
                  <a:schemeClr val="bg1"/>
                </a:solidFill>
                <a:latin typeface="Arial" panose="020B0604020202020204" pitchFamily="34" charset="0"/>
                <a:cs typeface="Arial" panose="020B0604020202020204" pitchFamily="34" charset="0"/>
              </a:rPr>
            </a:br>
            <a:endParaRPr lang="fr-CA" dirty="0" smtClean="0">
              <a:solidFill>
                <a:schemeClr val="bg1"/>
              </a:solidFill>
              <a:latin typeface="Arial" panose="020B0604020202020204" pitchFamily="34" charset="0"/>
              <a:cs typeface="Arial" panose="020B0604020202020204" pitchFamily="34" charset="0"/>
            </a:endParaRPr>
          </a:p>
          <a:p>
            <a:pPr marL="285750" indent="-285750">
              <a:buClr>
                <a:srgbClr val="FED669"/>
              </a:buClr>
              <a:buFont typeface="Arial" panose="020B0604020202020204" pitchFamily="34" charset="0"/>
              <a:buChar char="•"/>
            </a:pPr>
            <a:r>
              <a:rPr lang="fr-CA" dirty="0" smtClean="0">
                <a:solidFill>
                  <a:schemeClr val="bg1"/>
                </a:solidFill>
                <a:latin typeface="Arial" panose="020B0604020202020204" pitchFamily="34" charset="0"/>
                <a:cs typeface="Arial" panose="020B0604020202020204" pitchFamily="34" charset="0"/>
              </a:rPr>
              <a:t>Occupe parfois des </a:t>
            </a:r>
            <a:r>
              <a:rPr lang="fr-CA" b="1" dirty="0" smtClean="0">
                <a:solidFill>
                  <a:schemeClr val="bg1"/>
                </a:solidFill>
                <a:latin typeface="Arial" panose="020B0604020202020204" pitchFamily="34" charset="0"/>
                <a:cs typeface="Arial" panose="020B0604020202020204" pitchFamily="34" charset="0"/>
              </a:rPr>
              <a:t>fonctions de gestion</a:t>
            </a:r>
          </a:p>
        </p:txBody>
      </p:sp>
      <p:sp>
        <p:nvSpPr>
          <p:cNvPr id="10" name="Rectangle 9"/>
          <p:cNvSpPr/>
          <p:nvPr/>
        </p:nvSpPr>
        <p:spPr>
          <a:xfrm>
            <a:off x="0" y="6655668"/>
            <a:ext cx="9144000" cy="202332"/>
          </a:xfrm>
          <a:prstGeom prst="rect">
            <a:avLst/>
          </a:prstGeom>
          <a:solidFill>
            <a:srgbClr val="6E499D"/>
          </a:solidFill>
          <a:ln>
            <a:solidFill>
              <a:srgbClr val="6E49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1" name="ZoneTexte 10"/>
          <p:cNvSpPr txBox="1"/>
          <p:nvPr/>
        </p:nvSpPr>
        <p:spPr>
          <a:xfrm>
            <a:off x="377287" y="1203963"/>
            <a:ext cx="3600400" cy="646331"/>
          </a:xfrm>
          <a:prstGeom prst="rect">
            <a:avLst/>
          </a:prstGeom>
          <a:noFill/>
        </p:spPr>
        <p:txBody>
          <a:bodyPr wrap="square" rtlCol="0">
            <a:spAutoFit/>
          </a:bodyPr>
          <a:lstStyle/>
          <a:p>
            <a:r>
              <a:rPr lang="fr-CA" b="1" dirty="0" smtClean="0">
                <a:solidFill>
                  <a:srgbClr val="6E499D"/>
                </a:solidFill>
                <a:latin typeface="Arial" panose="020B0604020202020204" pitchFamily="34" charset="0"/>
                <a:cs typeface="Arial" panose="020B0604020202020204" pitchFamily="34" charset="0"/>
              </a:rPr>
              <a:t>Le pharmacien en établissement de santé :</a:t>
            </a:r>
            <a:endParaRPr lang="fr-CA" b="1" dirty="0">
              <a:solidFill>
                <a:srgbClr val="6E499D"/>
              </a:solidFill>
              <a:latin typeface="Arial" panose="020B0604020202020204" pitchFamily="34" charset="0"/>
              <a:cs typeface="Arial" panose="020B0604020202020204" pitchFamily="34" charset="0"/>
            </a:endParaRPr>
          </a:p>
        </p:txBody>
      </p:sp>
      <p:sp>
        <p:nvSpPr>
          <p:cNvPr id="14" name="ZoneTexte 13"/>
          <p:cNvSpPr txBox="1"/>
          <p:nvPr/>
        </p:nvSpPr>
        <p:spPr>
          <a:xfrm>
            <a:off x="5868144" y="3302982"/>
            <a:ext cx="1224136" cy="2862322"/>
          </a:xfrm>
          <a:prstGeom prst="rect">
            <a:avLst/>
          </a:prstGeom>
          <a:noFill/>
        </p:spPr>
        <p:txBody>
          <a:bodyPr wrap="square" rtlCol="0">
            <a:spAutoFit/>
          </a:bodyPr>
          <a:lstStyle/>
          <a:p>
            <a:r>
              <a:rPr lang="fr-CA" sz="18000" dirty="0" smtClean="0">
                <a:solidFill>
                  <a:schemeClr val="bg1"/>
                </a:solidFill>
              </a:rPr>
              <a:t>?</a:t>
            </a:r>
            <a:endParaRPr lang="fr-CA" sz="18000" dirty="0">
              <a:solidFill>
                <a:schemeClr val="bg1"/>
              </a:solidFill>
            </a:endParaRPr>
          </a:p>
        </p:txBody>
      </p:sp>
    </p:spTree>
    <p:extLst>
      <p:ext uri="{BB962C8B-B14F-4D97-AF65-F5344CB8AC3E}">
        <p14:creationId xmlns:p14="http://schemas.microsoft.com/office/powerpoint/2010/main" val="10907946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483768" y="404664"/>
            <a:ext cx="4104456" cy="706090"/>
          </a:xfrm>
          <a:solidFill>
            <a:srgbClr val="F4806F"/>
          </a:solidFill>
        </p:spPr>
        <p:txBody>
          <a:bodyPr>
            <a:normAutofit/>
          </a:bodyPr>
          <a:lstStyle/>
          <a:p>
            <a:r>
              <a:rPr lang="fr-CA" sz="3200" dirty="0" smtClean="0">
                <a:solidFill>
                  <a:schemeClr val="bg1"/>
                </a:solidFill>
                <a:latin typeface="Arial" panose="020B0604020202020204" pitchFamily="34" charset="0"/>
                <a:cs typeface="Arial" panose="020B0604020202020204" pitchFamily="34" charset="0"/>
              </a:rPr>
              <a:t>TÉMOIGNAGE</a:t>
            </a:r>
            <a:endParaRPr lang="fr-CA" sz="3200" dirty="0">
              <a:solidFill>
                <a:schemeClr val="bg1"/>
              </a:solidFill>
              <a:latin typeface="Arial" panose="020B0604020202020204" pitchFamily="34" charset="0"/>
              <a:cs typeface="Arial" panose="020B0604020202020204" pitchFamily="34" charset="0"/>
            </a:endParaRPr>
          </a:p>
        </p:txBody>
      </p:sp>
      <p:sp>
        <p:nvSpPr>
          <p:cNvPr id="4" name="Rectangle 3"/>
          <p:cNvSpPr/>
          <p:nvPr/>
        </p:nvSpPr>
        <p:spPr>
          <a:xfrm>
            <a:off x="0" y="6655668"/>
            <a:ext cx="9144000" cy="202332"/>
          </a:xfrm>
          <a:prstGeom prst="rect">
            <a:avLst/>
          </a:prstGeom>
          <a:solidFill>
            <a:srgbClr val="6E499D"/>
          </a:solidFill>
          <a:ln>
            <a:solidFill>
              <a:srgbClr val="6E49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7" name="Rectangle à coins arrondis 6"/>
          <p:cNvSpPr/>
          <p:nvPr/>
        </p:nvSpPr>
        <p:spPr>
          <a:xfrm>
            <a:off x="6732240" y="692696"/>
            <a:ext cx="2088232" cy="72008"/>
          </a:xfrm>
          <a:prstGeom prst="round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8" name="Rectangle à coins arrondis 7"/>
          <p:cNvSpPr/>
          <p:nvPr/>
        </p:nvSpPr>
        <p:spPr>
          <a:xfrm>
            <a:off x="267067" y="692696"/>
            <a:ext cx="2088232" cy="72008"/>
          </a:xfrm>
          <a:prstGeom prst="round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6" name="ZoneTexte 5"/>
          <p:cNvSpPr txBox="1"/>
          <p:nvPr/>
        </p:nvSpPr>
        <p:spPr>
          <a:xfrm>
            <a:off x="611560" y="2276872"/>
            <a:ext cx="7272808" cy="369332"/>
          </a:xfrm>
          <a:prstGeom prst="rect">
            <a:avLst/>
          </a:prstGeom>
          <a:noFill/>
        </p:spPr>
        <p:txBody>
          <a:bodyPr wrap="square" rtlCol="0">
            <a:spAutoFit/>
          </a:bodyPr>
          <a:lstStyle/>
          <a:p>
            <a:endParaRPr lang="fr-CA" dirty="0"/>
          </a:p>
        </p:txBody>
      </p:sp>
      <p:sp>
        <p:nvSpPr>
          <p:cNvPr id="5" name="Rectangle à coins arrondis 4"/>
          <p:cNvSpPr/>
          <p:nvPr/>
        </p:nvSpPr>
        <p:spPr>
          <a:xfrm>
            <a:off x="827584" y="1561231"/>
            <a:ext cx="5745093" cy="3888432"/>
          </a:xfrm>
          <a:prstGeom prst="roundRect">
            <a:avLst/>
          </a:prstGeom>
          <a:noFill/>
          <a:ln>
            <a:solidFill>
              <a:srgbClr val="F480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pic>
        <p:nvPicPr>
          <p:cNvPr id="3" name="Imag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6155527">
            <a:off x="5797276" y="2136941"/>
            <a:ext cx="1869927" cy="1402445"/>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
        <p:nvSpPr>
          <p:cNvPr id="9" name="ZoneTexte 8"/>
          <p:cNvSpPr txBox="1"/>
          <p:nvPr/>
        </p:nvSpPr>
        <p:spPr>
          <a:xfrm>
            <a:off x="1295636" y="1921271"/>
            <a:ext cx="4860540" cy="2585323"/>
          </a:xfrm>
          <a:prstGeom prst="rect">
            <a:avLst/>
          </a:prstGeom>
          <a:noFill/>
        </p:spPr>
        <p:txBody>
          <a:bodyPr wrap="square" rtlCol="0">
            <a:spAutoFit/>
          </a:bodyPr>
          <a:lstStyle/>
          <a:p>
            <a:r>
              <a:rPr lang="fr-CA" dirty="0">
                <a:latin typeface="Arial" panose="020B0604020202020204" pitchFamily="34" charset="0"/>
                <a:cs typeface="Arial" panose="020B0604020202020204" pitchFamily="34" charset="0"/>
              </a:rPr>
              <a:t>Avoir des fonctions aussi variées enrichit vraiment ma </a:t>
            </a:r>
            <a:r>
              <a:rPr lang="fr-CA" dirty="0" smtClean="0">
                <a:latin typeface="Arial" panose="020B0604020202020204" pitchFamily="34" charset="0"/>
                <a:cs typeface="Arial" panose="020B0604020202020204" pitchFamily="34" charset="0"/>
              </a:rPr>
              <a:t>pratique! J’aime également </a:t>
            </a:r>
            <a:r>
              <a:rPr lang="fr-CA" dirty="0">
                <a:latin typeface="Arial" panose="020B0604020202020204" pitchFamily="34" charset="0"/>
                <a:cs typeface="Arial" panose="020B0604020202020204" pitchFamily="34" charset="0"/>
              </a:rPr>
              <a:t>beaucoup la possibilité de développer une expertise dans un secteur de soins </a:t>
            </a:r>
            <a:r>
              <a:rPr lang="fr-CA" dirty="0" smtClean="0">
                <a:latin typeface="Arial" panose="020B0604020202020204" pitchFamily="34" charset="0"/>
                <a:cs typeface="Arial" panose="020B0604020202020204" pitchFamily="34" charset="0"/>
              </a:rPr>
              <a:t>et </a:t>
            </a:r>
            <a:r>
              <a:rPr lang="fr-CA" dirty="0">
                <a:latin typeface="Arial" panose="020B0604020202020204" pitchFamily="34" charset="0"/>
                <a:cs typeface="Arial" panose="020B0604020202020204" pitchFamily="34" charset="0"/>
              </a:rPr>
              <a:t>d’en expérimenter d’autres au fil du temps selon mes champs d’intérêt. </a:t>
            </a:r>
            <a:endParaRPr lang="fr-CA" dirty="0" smtClean="0">
              <a:latin typeface="Arial" panose="020B0604020202020204" pitchFamily="34" charset="0"/>
              <a:cs typeface="Arial" panose="020B0604020202020204" pitchFamily="34" charset="0"/>
            </a:endParaRPr>
          </a:p>
          <a:p>
            <a:endParaRPr lang="fr-CA" dirty="0">
              <a:latin typeface="Arial" panose="020B0604020202020204" pitchFamily="34" charset="0"/>
              <a:cs typeface="Arial" panose="020B0604020202020204" pitchFamily="34" charset="0"/>
            </a:endParaRPr>
          </a:p>
          <a:p>
            <a:r>
              <a:rPr lang="fr-CA" dirty="0" smtClean="0">
                <a:latin typeface="Arial" panose="020B0604020202020204" pitchFamily="34" charset="0"/>
                <a:cs typeface="Arial" panose="020B0604020202020204" pitchFamily="34" charset="0"/>
              </a:rPr>
              <a:t>J’aime </a:t>
            </a:r>
            <a:r>
              <a:rPr lang="fr-CA" dirty="0">
                <a:latin typeface="Arial" panose="020B0604020202020204" pitchFamily="34" charset="0"/>
                <a:cs typeface="Arial" panose="020B0604020202020204" pitchFamily="34" charset="0"/>
              </a:rPr>
              <a:t>également être au </a:t>
            </a:r>
            <a:r>
              <a:rPr lang="fr-CA" dirty="0" smtClean="0">
                <a:latin typeface="Arial" panose="020B0604020202020204" pitchFamily="34" charset="0"/>
                <a:cs typeface="Arial" panose="020B0604020202020204" pitchFamily="34" charset="0"/>
              </a:rPr>
              <a:t>cœur </a:t>
            </a:r>
            <a:r>
              <a:rPr lang="fr-CA" dirty="0">
                <a:latin typeface="Arial" panose="020B0604020202020204" pitchFamily="34" charset="0"/>
                <a:cs typeface="Arial" panose="020B0604020202020204" pitchFamily="34" charset="0"/>
              </a:rPr>
              <a:t>des dernières innovations en matière de pharmacothérapie.</a:t>
            </a:r>
          </a:p>
        </p:txBody>
      </p:sp>
      <p:sp>
        <p:nvSpPr>
          <p:cNvPr id="10" name="ZoneTexte 9"/>
          <p:cNvSpPr txBox="1"/>
          <p:nvPr/>
        </p:nvSpPr>
        <p:spPr>
          <a:xfrm>
            <a:off x="827584" y="1549241"/>
            <a:ext cx="396044" cy="1015663"/>
          </a:xfrm>
          <a:prstGeom prst="rect">
            <a:avLst/>
          </a:prstGeom>
          <a:noFill/>
        </p:spPr>
        <p:txBody>
          <a:bodyPr wrap="square" rtlCol="0">
            <a:spAutoFit/>
          </a:bodyPr>
          <a:lstStyle/>
          <a:p>
            <a:r>
              <a:rPr lang="fr-CA" sz="6000" dirty="0" smtClean="0">
                <a:solidFill>
                  <a:srgbClr val="F4806F"/>
                </a:solidFill>
              </a:rPr>
              <a:t>«</a:t>
            </a:r>
            <a:endParaRPr lang="fr-CA" sz="6000" dirty="0">
              <a:solidFill>
                <a:srgbClr val="F4806F"/>
              </a:solidFill>
            </a:endParaRPr>
          </a:p>
        </p:txBody>
      </p:sp>
      <p:sp>
        <p:nvSpPr>
          <p:cNvPr id="13" name="ZoneTexte 12"/>
          <p:cNvSpPr txBox="1"/>
          <p:nvPr/>
        </p:nvSpPr>
        <p:spPr>
          <a:xfrm>
            <a:off x="5924605" y="3819901"/>
            <a:ext cx="396044" cy="1015663"/>
          </a:xfrm>
          <a:prstGeom prst="rect">
            <a:avLst/>
          </a:prstGeom>
          <a:noFill/>
        </p:spPr>
        <p:txBody>
          <a:bodyPr wrap="square" rtlCol="0">
            <a:spAutoFit/>
          </a:bodyPr>
          <a:lstStyle/>
          <a:p>
            <a:r>
              <a:rPr lang="fr-CA" sz="6000" dirty="0" smtClean="0">
                <a:solidFill>
                  <a:srgbClr val="F4806F"/>
                </a:solidFill>
              </a:rPr>
              <a:t>»</a:t>
            </a:r>
            <a:endParaRPr lang="fr-CA" sz="6000" dirty="0">
              <a:solidFill>
                <a:srgbClr val="F4806F"/>
              </a:solidFill>
            </a:endParaRPr>
          </a:p>
        </p:txBody>
      </p:sp>
      <p:sp>
        <p:nvSpPr>
          <p:cNvPr id="11" name="ZoneTexte 10"/>
          <p:cNvSpPr txBox="1"/>
          <p:nvPr/>
        </p:nvSpPr>
        <p:spPr>
          <a:xfrm>
            <a:off x="1342203" y="4571704"/>
            <a:ext cx="4608512" cy="523220"/>
          </a:xfrm>
          <a:prstGeom prst="rect">
            <a:avLst/>
          </a:prstGeom>
          <a:noFill/>
        </p:spPr>
        <p:txBody>
          <a:bodyPr wrap="square" rtlCol="0">
            <a:spAutoFit/>
          </a:bodyPr>
          <a:lstStyle/>
          <a:p>
            <a:r>
              <a:rPr lang="fr-CA" sz="1400" b="1" dirty="0" smtClean="0">
                <a:solidFill>
                  <a:srgbClr val="F4806F"/>
                </a:solidFill>
                <a:latin typeface="Arial" panose="020B0604020202020204" pitchFamily="34" charset="0"/>
                <a:cs typeface="Arial" panose="020B0604020202020204" pitchFamily="34" charset="0"/>
              </a:rPr>
              <a:t>Mélanie Gilbert</a:t>
            </a:r>
            <a:r>
              <a:rPr lang="fr-CA" sz="1400" dirty="0" smtClean="0">
                <a:solidFill>
                  <a:srgbClr val="F4806F"/>
                </a:solidFill>
                <a:latin typeface="Arial" panose="020B0604020202020204" pitchFamily="34" charset="0"/>
                <a:cs typeface="Arial" panose="020B0604020202020204" pitchFamily="34" charset="0"/>
              </a:rPr>
              <a:t/>
            </a:r>
            <a:br>
              <a:rPr lang="fr-CA" sz="1400" dirty="0" smtClean="0">
                <a:solidFill>
                  <a:srgbClr val="F4806F"/>
                </a:solidFill>
                <a:latin typeface="Arial" panose="020B0604020202020204" pitchFamily="34" charset="0"/>
                <a:cs typeface="Arial" panose="020B0604020202020204" pitchFamily="34" charset="0"/>
              </a:rPr>
            </a:br>
            <a:r>
              <a:rPr lang="fr-CA" sz="1400" dirty="0" smtClean="0">
                <a:solidFill>
                  <a:srgbClr val="F4806F"/>
                </a:solidFill>
                <a:latin typeface="Arial" panose="020B0604020202020204" pitchFamily="34" charset="0"/>
                <a:cs typeface="Arial" panose="020B0604020202020204" pitchFamily="34" charset="0"/>
              </a:rPr>
              <a:t>Pharmacienne en établissement de santé</a:t>
            </a:r>
            <a:endParaRPr lang="fr-CA" sz="1400" dirty="0">
              <a:solidFill>
                <a:srgbClr val="F4806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4785007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CA"/>
          </a:p>
        </p:txBody>
      </p:sp>
      <p:sp>
        <p:nvSpPr>
          <p:cNvPr id="3" name="Espace réservé du contenu 2"/>
          <p:cNvSpPr>
            <a:spLocks noGrp="1"/>
          </p:cNvSpPr>
          <p:nvPr>
            <p:ph idx="1"/>
          </p:nvPr>
        </p:nvSpPr>
        <p:spPr/>
        <p:txBody>
          <a:bodyPr/>
          <a:lstStyle/>
          <a:p>
            <a:endParaRPr lang="fr-CA"/>
          </a:p>
        </p:txBody>
      </p:sp>
      <p:sp>
        <p:nvSpPr>
          <p:cNvPr id="4" name="Rectangle 3"/>
          <p:cNvSpPr/>
          <p:nvPr/>
        </p:nvSpPr>
        <p:spPr>
          <a:xfrm>
            <a:off x="0" y="0"/>
            <a:ext cx="9144000" cy="6858000"/>
          </a:xfrm>
          <a:prstGeom prst="rect">
            <a:avLst/>
          </a:prstGeom>
          <a:solidFill>
            <a:srgbClr val="FED669"/>
          </a:solidFill>
          <a:ln>
            <a:solidFill>
              <a:srgbClr val="FED6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5" name="Rectangle 4"/>
          <p:cNvSpPr/>
          <p:nvPr/>
        </p:nvSpPr>
        <p:spPr>
          <a:xfrm>
            <a:off x="4499992" y="692696"/>
            <a:ext cx="72008" cy="5472608"/>
          </a:xfrm>
          <a:prstGeom prst="rect">
            <a:avLst/>
          </a:prstGeom>
          <a:solidFill>
            <a:srgbClr val="F4806F"/>
          </a:solidFill>
          <a:ln>
            <a:solidFill>
              <a:srgbClr val="F480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6" name="ZoneTexte 5"/>
          <p:cNvSpPr txBox="1"/>
          <p:nvPr/>
        </p:nvSpPr>
        <p:spPr>
          <a:xfrm>
            <a:off x="251520" y="692696"/>
            <a:ext cx="4176464" cy="3477875"/>
          </a:xfrm>
          <a:prstGeom prst="rect">
            <a:avLst/>
          </a:prstGeom>
          <a:noFill/>
        </p:spPr>
        <p:txBody>
          <a:bodyPr wrap="square" rtlCol="0">
            <a:spAutoFit/>
          </a:bodyPr>
          <a:lstStyle/>
          <a:p>
            <a:r>
              <a:rPr lang="fr-CA" sz="4400" dirty="0"/>
              <a:t>Que fait le pharmacien</a:t>
            </a:r>
            <a:br>
              <a:rPr lang="fr-CA" sz="4400" dirty="0"/>
            </a:br>
            <a:r>
              <a:rPr lang="fr-CA" sz="4400" dirty="0"/>
              <a:t>en </a:t>
            </a:r>
            <a:r>
              <a:rPr lang="fr-CA" sz="4400" b="1" dirty="0"/>
              <a:t>groupe de médecine de famille</a:t>
            </a:r>
          </a:p>
        </p:txBody>
      </p:sp>
      <p:sp>
        <p:nvSpPr>
          <p:cNvPr id="9" name="ZoneTexte 8"/>
          <p:cNvSpPr txBox="1"/>
          <p:nvPr/>
        </p:nvSpPr>
        <p:spPr>
          <a:xfrm>
            <a:off x="4891121" y="1690930"/>
            <a:ext cx="3960440" cy="3970318"/>
          </a:xfrm>
          <a:prstGeom prst="rect">
            <a:avLst/>
          </a:prstGeom>
          <a:noFill/>
        </p:spPr>
        <p:txBody>
          <a:bodyPr wrap="square" rtlCol="0">
            <a:spAutoFit/>
          </a:bodyPr>
          <a:lstStyle/>
          <a:p>
            <a:pPr marL="285750" indent="-285750">
              <a:buClr>
                <a:srgbClr val="74CAC1"/>
              </a:buClr>
              <a:buFont typeface="Arial" panose="020B0604020202020204" pitchFamily="34" charset="0"/>
              <a:buChar char="•"/>
            </a:pPr>
            <a:r>
              <a:rPr lang="fr-CA" b="1" dirty="0">
                <a:latin typeface="Arial" panose="020B0604020202020204" pitchFamily="34" charset="0"/>
                <a:cs typeface="Arial" panose="020B0604020202020204" pitchFamily="34" charset="0"/>
              </a:rPr>
              <a:t>Joue un rôle-conseil </a:t>
            </a:r>
            <a:r>
              <a:rPr lang="fr-CA" dirty="0">
                <a:latin typeface="Arial" panose="020B0604020202020204" pitchFamily="34" charset="0"/>
                <a:cs typeface="Arial" panose="020B0604020202020204" pitchFamily="34" charset="0"/>
              </a:rPr>
              <a:t>auprès de l’équipe médicale, en lui faisant bénéficier de son expertise du médicament</a:t>
            </a:r>
          </a:p>
          <a:p>
            <a:pPr marL="285750" indent="-285750">
              <a:buClr>
                <a:srgbClr val="74CAC1"/>
              </a:buClr>
              <a:buFont typeface="Arial" panose="020B0604020202020204" pitchFamily="34" charset="0"/>
              <a:buChar char="•"/>
            </a:pPr>
            <a:endParaRPr lang="fr-CA" dirty="0">
              <a:latin typeface="Arial" panose="020B0604020202020204" pitchFamily="34" charset="0"/>
              <a:cs typeface="Arial" panose="020B0604020202020204" pitchFamily="34" charset="0"/>
            </a:endParaRPr>
          </a:p>
          <a:p>
            <a:pPr marL="285750" indent="-285750">
              <a:buClr>
                <a:srgbClr val="74CAC1"/>
              </a:buClr>
              <a:buFont typeface="Arial" panose="020B0604020202020204" pitchFamily="34" charset="0"/>
              <a:buChar char="•"/>
            </a:pPr>
            <a:r>
              <a:rPr lang="fr-CA" dirty="0">
                <a:latin typeface="Arial" panose="020B0604020202020204" pitchFamily="34" charset="0"/>
                <a:cs typeface="Arial" panose="020B0604020202020204" pitchFamily="34" charset="0"/>
              </a:rPr>
              <a:t>Collabore avec les pharmaciens communautaires et les pharmaciens en établissement de santé pour </a:t>
            </a:r>
            <a:r>
              <a:rPr lang="fr-CA" b="1" dirty="0">
                <a:latin typeface="Arial" panose="020B0604020202020204" pitchFamily="34" charset="0"/>
                <a:cs typeface="Arial" panose="020B0604020202020204" pitchFamily="34" charset="0"/>
              </a:rPr>
              <a:t>faciliter la continuité des soins</a:t>
            </a:r>
          </a:p>
          <a:p>
            <a:pPr marL="285750" indent="-285750">
              <a:buClr>
                <a:srgbClr val="74CAC1"/>
              </a:buClr>
              <a:buFont typeface="Arial" panose="020B0604020202020204" pitchFamily="34" charset="0"/>
              <a:buChar char="•"/>
            </a:pPr>
            <a:endParaRPr lang="fr-CA" dirty="0">
              <a:latin typeface="Arial" panose="020B0604020202020204" pitchFamily="34" charset="0"/>
              <a:cs typeface="Arial" panose="020B0604020202020204" pitchFamily="34" charset="0"/>
            </a:endParaRPr>
          </a:p>
          <a:p>
            <a:pPr marL="285750" indent="-285750">
              <a:buClr>
                <a:srgbClr val="74CAC1"/>
              </a:buClr>
              <a:buFont typeface="Arial" panose="020B0604020202020204" pitchFamily="34" charset="0"/>
              <a:buChar char="•"/>
            </a:pPr>
            <a:r>
              <a:rPr lang="fr-CA" dirty="0">
                <a:latin typeface="Arial" panose="020B0604020202020204" pitchFamily="34" charset="0"/>
                <a:cs typeface="Arial" panose="020B0604020202020204" pitchFamily="34" charset="0"/>
              </a:rPr>
              <a:t>Rencontre les patients pour </a:t>
            </a:r>
            <a:r>
              <a:rPr lang="fr-CA" b="1" dirty="0">
                <a:latin typeface="Arial" panose="020B0604020202020204" pitchFamily="34" charset="0"/>
                <a:cs typeface="Arial" panose="020B0604020202020204" pitchFamily="34" charset="0"/>
              </a:rPr>
              <a:t>évaluer leur situation</a:t>
            </a:r>
          </a:p>
          <a:p>
            <a:pPr marL="285750" indent="-285750">
              <a:buClr>
                <a:srgbClr val="74CAC1"/>
              </a:buClr>
              <a:buFont typeface="Arial" panose="020B0604020202020204" pitchFamily="34" charset="0"/>
              <a:buChar char="•"/>
            </a:pPr>
            <a:endParaRPr lang="fr-CA" dirty="0">
              <a:solidFill>
                <a:schemeClr val="bg1"/>
              </a:solidFill>
              <a:latin typeface="Arial" panose="020B0604020202020204" pitchFamily="34" charset="0"/>
              <a:cs typeface="Arial" panose="020B0604020202020204" pitchFamily="34" charset="0"/>
            </a:endParaRPr>
          </a:p>
        </p:txBody>
      </p:sp>
      <p:sp>
        <p:nvSpPr>
          <p:cNvPr id="10" name="Rectangle 9"/>
          <p:cNvSpPr/>
          <p:nvPr/>
        </p:nvSpPr>
        <p:spPr>
          <a:xfrm>
            <a:off x="0" y="6655668"/>
            <a:ext cx="9144000" cy="202332"/>
          </a:xfrm>
          <a:prstGeom prst="rect">
            <a:avLst/>
          </a:prstGeom>
          <a:solidFill>
            <a:srgbClr val="6E499D"/>
          </a:solidFill>
          <a:ln>
            <a:solidFill>
              <a:srgbClr val="6E49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1" name="ZoneTexte 10"/>
          <p:cNvSpPr txBox="1"/>
          <p:nvPr/>
        </p:nvSpPr>
        <p:spPr>
          <a:xfrm>
            <a:off x="4896036" y="1145987"/>
            <a:ext cx="3749550" cy="369332"/>
          </a:xfrm>
          <a:prstGeom prst="rect">
            <a:avLst/>
          </a:prstGeom>
          <a:noFill/>
        </p:spPr>
        <p:txBody>
          <a:bodyPr wrap="square" rtlCol="0">
            <a:spAutoFit/>
          </a:bodyPr>
          <a:lstStyle/>
          <a:p>
            <a:r>
              <a:rPr lang="fr-CA" b="1" dirty="0" smtClean="0">
                <a:solidFill>
                  <a:srgbClr val="6E499D"/>
                </a:solidFill>
                <a:latin typeface="Arial" panose="020B0604020202020204" pitchFamily="34" charset="0"/>
                <a:cs typeface="Arial" panose="020B0604020202020204" pitchFamily="34" charset="0"/>
              </a:rPr>
              <a:t>Le pharmacien en GMF :</a:t>
            </a:r>
            <a:endParaRPr lang="fr-CA" b="1" dirty="0">
              <a:solidFill>
                <a:srgbClr val="6E499D"/>
              </a:solidFill>
              <a:latin typeface="Arial" panose="020B0604020202020204" pitchFamily="34" charset="0"/>
              <a:cs typeface="Arial" panose="020B0604020202020204" pitchFamily="34" charset="0"/>
            </a:endParaRPr>
          </a:p>
        </p:txBody>
      </p:sp>
      <p:sp>
        <p:nvSpPr>
          <p:cNvPr id="14" name="ZoneTexte 13"/>
          <p:cNvSpPr txBox="1"/>
          <p:nvPr/>
        </p:nvSpPr>
        <p:spPr>
          <a:xfrm>
            <a:off x="1403648" y="3645024"/>
            <a:ext cx="1224136" cy="2862322"/>
          </a:xfrm>
          <a:prstGeom prst="rect">
            <a:avLst/>
          </a:prstGeom>
          <a:noFill/>
        </p:spPr>
        <p:txBody>
          <a:bodyPr wrap="square" rtlCol="0">
            <a:spAutoFit/>
          </a:bodyPr>
          <a:lstStyle/>
          <a:p>
            <a:r>
              <a:rPr lang="fr-CA" sz="18000" dirty="0" smtClean="0"/>
              <a:t>?</a:t>
            </a:r>
            <a:endParaRPr lang="fr-CA" sz="18000" dirty="0"/>
          </a:p>
        </p:txBody>
      </p:sp>
    </p:spTree>
    <p:extLst>
      <p:ext uri="{BB962C8B-B14F-4D97-AF65-F5344CB8AC3E}">
        <p14:creationId xmlns:p14="http://schemas.microsoft.com/office/powerpoint/2010/main" val="26684730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483768" y="404664"/>
            <a:ext cx="4104456" cy="706090"/>
          </a:xfrm>
          <a:solidFill>
            <a:srgbClr val="7030A0"/>
          </a:solidFill>
        </p:spPr>
        <p:txBody>
          <a:bodyPr>
            <a:normAutofit/>
          </a:bodyPr>
          <a:lstStyle/>
          <a:p>
            <a:r>
              <a:rPr lang="fr-CA" sz="3200" dirty="0" smtClean="0">
                <a:solidFill>
                  <a:schemeClr val="bg1"/>
                </a:solidFill>
                <a:latin typeface="Arial" panose="020B0604020202020204" pitchFamily="34" charset="0"/>
                <a:cs typeface="Arial" panose="020B0604020202020204" pitchFamily="34" charset="0"/>
              </a:rPr>
              <a:t>LE PHARMACIEN</a:t>
            </a:r>
            <a:endParaRPr lang="fr-CA" sz="3200" dirty="0">
              <a:solidFill>
                <a:schemeClr val="bg1"/>
              </a:solidFill>
              <a:latin typeface="Arial" panose="020B0604020202020204" pitchFamily="34" charset="0"/>
              <a:cs typeface="Arial" panose="020B0604020202020204" pitchFamily="34" charset="0"/>
            </a:endParaRPr>
          </a:p>
        </p:txBody>
      </p:sp>
      <p:sp>
        <p:nvSpPr>
          <p:cNvPr id="4" name="Rectangle 3"/>
          <p:cNvSpPr/>
          <p:nvPr/>
        </p:nvSpPr>
        <p:spPr>
          <a:xfrm>
            <a:off x="0" y="6655668"/>
            <a:ext cx="9144000" cy="202332"/>
          </a:xfrm>
          <a:prstGeom prst="rect">
            <a:avLst/>
          </a:prstGeom>
          <a:solidFill>
            <a:srgbClr val="6E499D"/>
          </a:solidFill>
          <a:ln>
            <a:solidFill>
              <a:srgbClr val="6E49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7" name="Rectangle à coins arrondis 6"/>
          <p:cNvSpPr/>
          <p:nvPr/>
        </p:nvSpPr>
        <p:spPr>
          <a:xfrm>
            <a:off x="6732240" y="692696"/>
            <a:ext cx="2088232" cy="72008"/>
          </a:xfrm>
          <a:prstGeom prst="round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8" name="Rectangle à coins arrondis 7"/>
          <p:cNvSpPr/>
          <p:nvPr/>
        </p:nvSpPr>
        <p:spPr>
          <a:xfrm>
            <a:off x="267067" y="692696"/>
            <a:ext cx="2088232" cy="72008"/>
          </a:xfrm>
          <a:prstGeom prst="round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3" name="Espace réservé du contenu 2"/>
          <p:cNvSpPr>
            <a:spLocks noGrp="1"/>
          </p:cNvSpPr>
          <p:nvPr>
            <p:ph idx="1"/>
          </p:nvPr>
        </p:nvSpPr>
        <p:spPr>
          <a:xfrm>
            <a:off x="457200" y="1484784"/>
            <a:ext cx="8229600" cy="676671"/>
          </a:xfrm>
        </p:spPr>
        <p:txBody>
          <a:bodyPr>
            <a:normAutofit fontScale="85000" lnSpcReduction="10000"/>
          </a:bodyPr>
          <a:lstStyle/>
          <a:p>
            <a:pPr marL="0" indent="0">
              <a:buNone/>
            </a:pPr>
            <a:r>
              <a:rPr lang="fr-CA" sz="3400" b="1" dirty="0" smtClean="0">
                <a:solidFill>
                  <a:srgbClr val="F4806F"/>
                </a:solidFill>
                <a:latin typeface="Arial" panose="020B0604020202020204" pitchFamily="34" charset="0"/>
                <a:cs typeface="Arial" panose="020B0604020202020204" pitchFamily="34" charset="0"/>
              </a:rPr>
              <a:t>Un pharmacien, qu’est-ce que c’est au juste? </a:t>
            </a:r>
          </a:p>
          <a:p>
            <a:pPr marL="0" indent="0">
              <a:buNone/>
            </a:pPr>
            <a:endParaRPr lang="fr-CA" dirty="0"/>
          </a:p>
          <a:p>
            <a:pPr marL="0" indent="0">
              <a:buNone/>
            </a:pPr>
            <a:endParaRPr lang="fr-CA" dirty="0"/>
          </a:p>
        </p:txBody>
      </p:sp>
      <p:sp>
        <p:nvSpPr>
          <p:cNvPr id="6" name="ZoneTexte 5"/>
          <p:cNvSpPr txBox="1"/>
          <p:nvPr/>
        </p:nvSpPr>
        <p:spPr>
          <a:xfrm>
            <a:off x="611560" y="2276872"/>
            <a:ext cx="7272808" cy="369332"/>
          </a:xfrm>
          <a:prstGeom prst="rect">
            <a:avLst/>
          </a:prstGeom>
          <a:noFill/>
        </p:spPr>
        <p:txBody>
          <a:bodyPr wrap="square" rtlCol="0">
            <a:spAutoFit/>
          </a:bodyPr>
          <a:lstStyle/>
          <a:p>
            <a:endParaRPr lang="fr-CA" dirty="0"/>
          </a:p>
        </p:txBody>
      </p:sp>
      <p:sp>
        <p:nvSpPr>
          <p:cNvPr id="9" name="Rectangle 8"/>
          <p:cNvSpPr/>
          <p:nvPr/>
        </p:nvSpPr>
        <p:spPr>
          <a:xfrm>
            <a:off x="0" y="2646204"/>
            <a:ext cx="9144000" cy="2871028"/>
          </a:xfrm>
          <a:prstGeom prst="rect">
            <a:avLst/>
          </a:prstGeom>
          <a:solidFill>
            <a:srgbClr val="74CA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0" name="ZoneTexte 9"/>
          <p:cNvSpPr txBox="1"/>
          <p:nvPr/>
        </p:nvSpPr>
        <p:spPr>
          <a:xfrm>
            <a:off x="1151620" y="2956592"/>
            <a:ext cx="6624736" cy="2123658"/>
          </a:xfrm>
          <a:prstGeom prst="rect">
            <a:avLst/>
          </a:prstGeom>
          <a:noFill/>
        </p:spPr>
        <p:txBody>
          <a:bodyPr wrap="square" rtlCol="0">
            <a:spAutoFit/>
          </a:bodyPr>
          <a:lstStyle/>
          <a:p>
            <a:r>
              <a:rPr lang="fr-CA" sz="4400" dirty="0" smtClean="0">
                <a:latin typeface="Arial" panose="020B0604020202020204" pitchFamily="34" charset="0"/>
                <a:cs typeface="Arial" panose="020B0604020202020204" pitchFamily="34" charset="0"/>
              </a:rPr>
              <a:t>C’est </a:t>
            </a:r>
            <a:r>
              <a:rPr lang="fr-CA" sz="4400" b="1" dirty="0" smtClean="0">
                <a:latin typeface="Arial" panose="020B0604020202020204" pitchFamily="34" charset="0"/>
                <a:cs typeface="Arial" panose="020B0604020202020204" pitchFamily="34" charset="0"/>
              </a:rPr>
              <a:t>l’expert-conseil du médicament </a:t>
            </a:r>
            <a:r>
              <a:rPr lang="fr-CA" sz="4400" dirty="0" smtClean="0">
                <a:latin typeface="Arial" panose="020B0604020202020204" pitchFamily="34" charset="0"/>
                <a:cs typeface="Arial" panose="020B0604020202020204" pitchFamily="34" charset="0"/>
              </a:rPr>
              <a:t>et un acteur clé du réseau de la santé! </a:t>
            </a:r>
            <a:endParaRPr lang="fr-CA" sz="4400" dirty="0">
              <a:latin typeface="Arial" panose="020B0604020202020204" pitchFamily="34" charset="0"/>
              <a:cs typeface="Arial" panose="020B0604020202020204" pitchFamily="34" charset="0"/>
            </a:endParaRPr>
          </a:p>
        </p:txBody>
      </p:sp>
      <p:pic>
        <p:nvPicPr>
          <p:cNvPr id="5" name="Imag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20382493">
            <a:off x="367550" y="5058879"/>
            <a:ext cx="1330785" cy="132257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6342124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CA"/>
          </a:p>
        </p:txBody>
      </p:sp>
      <p:sp>
        <p:nvSpPr>
          <p:cNvPr id="3" name="Espace réservé du contenu 2"/>
          <p:cNvSpPr>
            <a:spLocks noGrp="1"/>
          </p:cNvSpPr>
          <p:nvPr>
            <p:ph idx="1"/>
          </p:nvPr>
        </p:nvSpPr>
        <p:spPr/>
        <p:txBody>
          <a:bodyPr/>
          <a:lstStyle/>
          <a:p>
            <a:endParaRPr lang="fr-CA"/>
          </a:p>
        </p:txBody>
      </p:sp>
      <p:sp>
        <p:nvSpPr>
          <p:cNvPr id="4" name="Rectangle 3"/>
          <p:cNvSpPr/>
          <p:nvPr/>
        </p:nvSpPr>
        <p:spPr>
          <a:xfrm>
            <a:off x="0" y="0"/>
            <a:ext cx="9144000" cy="6858000"/>
          </a:xfrm>
          <a:prstGeom prst="rect">
            <a:avLst/>
          </a:prstGeom>
          <a:solidFill>
            <a:srgbClr val="FED669"/>
          </a:solidFill>
          <a:ln>
            <a:solidFill>
              <a:srgbClr val="FED6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5" name="Rectangle 4"/>
          <p:cNvSpPr/>
          <p:nvPr/>
        </p:nvSpPr>
        <p:spPr>
          <a:xfrm>
            <a:off x="4499992" y="692696"/>
            <a:ext cx="72008" cy="5472608"/>
          </a:xfrm>
          <a:prstGeom prst="rect">
            <a:avLst/>
          </a:prstGeom>
          <a:solidFill>
            <a:srgbClr val="F4806F"/>
          </a:solidFill>
          <a:ln>
            <a:solidFill>
              <a:srgbClr val="F480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6" name="ZoneTexte 5"/>
          <p:cNvSpPr txBox="1"/>
          <p:nvPr/>
        </p:nvSpPr>
        <p:spPr>
          <a:xfrm>
            <a:off x="251520" y="692696"/>
            <a:ext cx="4176464" cy="3477875"/>
          </a:xfrm>
          <a:prstGeom prst="rect">
            <a:avLst/>
          </a:prstGeom>
          <a:noFill/>
        </p:spPr>
        <p:txBody>
          <a:bodyPr wrap="square" rtlCol="0">
            <a:spAutoFit/>
          </a:bodyPr>
          <a:lstStyle/>
          <a:p>
            <a:r>
              <a:rPr lang="fr-CA" sz="4400" dirty="0" smtClean="0"/>
              <a:t>Que fait le pharmacien</a:t>
            </a:r>
            <a:br>
              <a:rPr lang="fr-CA" sz="4400" dirty="0" smtClean="0"/>
            </a:br>
            <a:r>
              <a:rPr lang="fr-CA" sz="4400" dirty="0" smtClean="0"/>
              <a:t>en </a:t>
            </a:r>
            <a:r>
              <a:rPr lang="fr-CA" sz="4400" b="1" dirty="0" smtClean="0"/>
              <a:t>groupe de médecine de famille</a:t>
            </a:r>
            <a:endParaRPr lang="fr-CA" sz="4400" b="1" dirty="0"/>
          </a:p>
        </p:txBody>
      </p:sp>
      <p:sp>
        <p:nvSpPr>
          <p:cNvPr id="9" name="ZoneTexte 8"/>
          <p:cNvSpPr txBox="1"/>
          <p:nvPr/>
        </p:nvSpPr>
        <p:spPr>
          <a:xfrm>
            <a:off x="4891121" y="1741695"/>
            <a:ext cx="3960440" cy="3139321"/>
          </a:xfrm>
          <a:prstGeom prst="rect">
            <a:avLst/>
          </a:prstGeom>
          <a:noFill/>
        </p:spPr>
        <p:txBody>
          <a:bodyPr wrap="square" rtlCol="0">
            <a:spAutoFit/>
          </a:bodyPr>
          <a:lstStyle/>
          <a:p>
            <a:pPr marL="285750" indent="-285750">
              <a:buClr>
                <a:srgbClr val="74CAC1"/>
              </a:buClr>
              <a:buFont typeface="Arial" panose="020B0604020202020204" pitchFamily="34" charset="0"/>
              <a:buChar char="•"/>
            </a:pPr>
            <a:r>
              <a:rPr lang="fr-CA" dirty="0">
                <a:latin typeface="Arial" panose="020B0604020202020204" pitchFamily="34" charset="0"/>
                <a:cs typeface="Arial" panose="020B0604020202020204" pitchFamily="34" charset="0"/>
              </a:rPr>
              <a:t>Procède à la </a:t>
            </a:r>
            <a:r>
              <a:rPr lang="fr-CA" b="1" dirty="0">
                <a:latin typeface="Arial" panose="020B0604020202020204" pitchFamily="34" charset="0"/>
                <a:cs typeface="Arial" panose="020B0604020202020204" pitchFamily="34" charset="0"/>
              </a:rPr>
              <a:t>révision de la médication </a:t>
            </a:r>
            <a:r>
              <a:rPr lang="fr-CA" dirty="0">
                <a:latin typeface="Arial" panose="020B0604020202020204" pitchFamily="34" charset="0"/>
                <a:cs typeface="Arial" panose="020B0604020202020204" pitchFamily="34" charset="0"/>
              </a:rPr>
              <a:t>ainsi qu’à l’ajustement et au suivi de la thérapie des patients</a:t>
            </a:r>
          </a:p>
          <a:p>
            <a:pPr marL="285750" indent="-285750">
              <a:buClr>
                <a:srgbClr val="74CAC1"/>
              </a:buClr>
              <a:buFont typeface="Arial" panose="020B0604020202020204" pitchFamily="34" charset="0"/>
              <a:buChar char="•"/>
            </a:pPr>
            <a:endParaRPr lang="fr-CA" dirty="0">
              <a:latin typeface="Arial" panose="020B0604020202020204" pitchFamily="34" charset="0"/>
              <a:cs typeface="Arial" panose="020B0604020202020204" pitchFamily="34" charset="0"/>
            </a:endParaRPr>
          </a:p>
          <a:p>
            <a:pPr marL="285750" indent="-285750">
              <a:buClr>
                <a:srgbClr val="74CAC1"/>
              </a:buClr>
              <a:buFont typeface="Arial" panose="020B0604020202020204" pitchFamily="34" charset="0"/>
              <a:buChar char="•"/>
            </a:pPr>
            <a:r>
              <a:rPr lang="fr-CA" b="1" dirty="0">
                <a:latin typeface="Arial" panose="020B0604020202020204" pitchFamily="34" charset="0"/>
                <a:cs typeface="Arial" panose="020B0604020202020204" pitchFamily="34" charset="0"/>
              </a:rPr>
              <a:t>Réalise des plans de soins </a:t>
            </a:r>
            <a:r>
              <a:rPr lang="fr-CA" dirty="0">
                <a:latin typeface="Arial" panose="020B0604020202020204" pitchFamily="34" charset="0"/>
                <a:cs typeface="Arial" panose="020B0604020202020204" pitchFamily="34" charset="0"/>
              </a:rPr>
              <a:t>pour les patients</a:t>
            </a:r>
          </a:p>
          <a:p>
            <a:pPr marL="285750" indent="-285750">
              <a:buClr>
                <a:srgbClr val="74CAC1"/>
              </a:buClr>
              <a:buFont typeface="Arial" panose="020B0604020202020204" pitchFamily="34" charset="0"/>
              <a:buChar char="•"/>
            </a:pPr>
            <a:endParaRPr lang="fr-CA" dirty="0">
              <a:latin typeface="Arial" panose="020B0604020202020204" pitchFamily="34" charset="0"/>
              <a:cs typeface="Arial" panose="020B0604020202020204" pitchFamily="34" charset="0"/>
            </a:endParaRPr>
          </a:p>
          <a:p>
            <a:pPr marL="285750" indent="-285750">
              <a:buClr>
                <a:srgbClr val="74CAC1"/>
              </a:buClr>
              <a:buFont typeface="Arial" panose="020B0604020202020204" pitchFamily="34" charset="0"/>
              <a:buChar char="•"/>
            </a:pPr>
            <a:r>
              <a:rPr lang="fr-CA" dirty="0">
                <a:latin typeface="Arial" panose="020B0604020202020204" pitchFamily="34" charset="0"/>
                <a:cs typeface="Arial" panose="020B0604020202020204" pitchFamily="34" charset="0"/>
              </a:rPr>
              <a:t>Participe aux </a:t>
            </a:r>
            <a:r>
              <a:rPr lang="fr-CA" b="1" dirty="0">
                <a:latin typeface="Arial" panose="020B0604020202020204" pitchFamily="34" charset="0"/>
                <a:cs typeface="Arial" panose="020B0604020202020204" pitchFamily="34" charset="0"/>
              </a:rPr>
              <a:t>rencontres d’équipe</a:t>
            </a:r>
          </a:p>
          <a:p>
            <a:pPr marL="285750" indent="-285750">
              <a:buClr>
                <a:srgbClr val="74CAC1"/>
              </a:buClr>
              <a:buFont typeface="Arial" panose="020B0604020202020204" pitchFamily="34" charset="0"/>
              <a:buChar char="•"/>
            </a:pPr>
            <a:endParaRPr lang="fr-CA" dirty="0">
              <a:solidFill>
                <a:schemeClr val="bg1"/>
              </a:solidFill>
              <a:latin typeface="Arial" panose="020B0604020202020204" pitchFamily="34" charset="0"/>
              <a:cs typeface="Arial" panose="020B0604020202020204" pitchFamily="34" charset="0"/>
            </a:endParaRPr>
          </a:p>
        </p:txBody>
      </p:sp>
      <p:sp>
        <p:nvSpPr>
          <p:cNvPr id="10" name="Rectangle 9"/>
          <p:cNvSpPr/>
          <p:nvPr/>
        </p:nvSpPr>
        <p:spPr>
          <a:xfrm>
            <a:off x="0" y="6655668"/>
            <a:ext cx="9144000" cy="202332"/>
          </a:xfrm>
          <a:prstGeom prst="rect">
            <a:avLst/>
          </a:prstGeom>
          <a:solidFill>
            <a:srgbClr val="6E499D"/>
          </a:solidFill>
          <a:ln>
            <a:solidFill>
              <a:srgbClr val="6E49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1" name="ZoneTexte 10"/>
          <p:cNvSpPr txBox="1"/>
          <p:nvPr/>
        </p:nvSpPr>
        <p:spPr>
          <a:xfrm>
            <a:off x="4896036" y="1196752"/>
            <a:ext cx="3749550" cy="369332"/>
          </a:xfrm>
          <a:prstGeom prst="rect">
            <a:avLst/>
          </a:prstGeom>
          <a:noFill/>
        </p:spPr>
        <p:txBody>
          <a:bodyPr wrap="square" rtlCol="0">
            <a:spAutoFit/>
          </a:bodyPr>
          <a:lstStyle/>
          <a:p>
            <a:r>
              <a:rPr lang="fr-CA" b="1" dirty="0" smtClean="0">
                <a:solidFill>
                  <a:srgbClr val="6E499D"/>
                </a:solidFill>
                <a:latin typeface="Arial" panose="020B0604020202020204" pitchFamily="34" charset="0"/>
                <a:cs typeface="Arial" panose="020B0604020202020204" pitchFamily="34" charset="0"/>
              </a:rPr>
              <a:t>Le pharmacien en GMF :</a:t>
            </a:r>
            <a:endParaRPr lang="fr-CA" b="1" dirty="0">
              <a:solidFill>
                <a:srgbClr val="6E499D"/>
              </a:solidFill>
              <a:latin typeface="Arial" panose="020B0604020202020204" pitchFamily="34" charset="0"/>
              <a:cs typeface="Arial" panose="020B0604020202020204" pitchFamily="34" charset="0"/>
            </a:endParaRPr>
          </a:p>
        </p:txBody>
      </p:sp>
      <p:sp>
        <p:nvSpPr>
          <p:cNvPr id="14" name="ZoneTexte 13"/>
          <p:cNvSpPr txBox="1"/>
          <p:nvPr/>
        </p:nvSpPr>
        <p:spPr>
          <a:xfrm>
            <a:off x="1403648" y="3645024"/>
            <a:ext cx="1224136" cy="2862322"/>
          </a:xfrm>
          <a:prstGeom prst="rect">
            <a:avLst/>
          </a:prstGeom>
          <a:noFill/>
        </p:spPr>
        <p:txBody>
          <a:bodyPr wrap="square" rtlCol="0">
            <a:spAutoFit/>
          </a:bodyPr>
          <a:lstStyle/>
          <a:p>
            <a:r>
              <a:rPr lang="fr-CA" sz="18000" dirty="0" smtClean="0"/>
              <a:t>?</a:t>
            </a:r>
            <a:endParaRPr lang="fr-CA" sz="18000" dirty="0"/>
          </a:p>
        </p:txBody>
      </p:sp>
    </p:spTree>
    <p:extLst>
      <p:ext uri="{BB962C8B-B14F-4D97-AF65-F5344CB8AC3E}">
        <p14:creationId xmlns:p14="http://schemas.microsoft.com/office/powerpoint/2010/main" val="380832338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483768" y="404664"/>
            <a:ext cx="4104456" cy="706090"/>
          </a:xfrm>
          <a:solidFill>
            <a:srgbClr val="F4806F"/>
          </a:solidFill>
        </p:spPr>
        <p:txBody>
          <a:bodyPr>
            <a:normAutofit/>
          </a:bodyPr>
          <a:lstStyle/>
          <a:p>
            <a:r>
              <a:rPr lang="fr-CA" sz="3200" dirty="0" smtClean="0">
                <a:solidFill>
                  <a:schemeClr val="bg1"/>
                </a:solidFill>
                <a:latin typeface="Arial" panose="020B0604020202020204" pitchFamily="34" charset="0"/>
                <a:cs typeface="Arial" panose="020B0604020202020204" pitchFamily="34" charset="0"/>
              </a:rPr>
              <a:t>TÉMOIGNAGE</a:t>
            </a:r>
            <a:endParaRPr lang="fr-CA" sz="3200" dirty="0">
              <a:solidFill>
                <a:schemeClr val="bg1"/>
              </a:solidFill>
              <a:latin typeface="Arial" panose="020B0604020202020204" pitchFamily="34" charset="0"/>
              <a:cs typeface="Arial" panose="020B0604020202020204" pitchFamily="34" charset="0"/>
            </a:endParaRPr>
          </a:p>
        </p:txBody>
      </p:sp>
      <p:sp>
        <p:nvSpPr>
          <p:cNvPr id="4" name="Rectangle 3"/>
          <p:cNvSpPr/>
          <p:nvPr/>
        </p:nvSpPr>
        <p:spPr>
          <a:xfrm>
            <a:off x="0" y="6655668"/>
            <a:ext cx="9144000" cy="202332"/>
          </a:xfrm>
          <a:prstGeom prst="rect">
            <a:avLst/>
          </a:prstGeom>
          <a:solidFill>
            <a:srgbClr val="6E499D"/>
          </a:solidFill>
          <a:ln>
            <a:solidFill>
              <a:srgbClr val="6E49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7" name="Rectangle à coins arrondis 6"/>
          <p:cNvSpPr/>
          <p:nvPr/>
        </p:nvSpPr>
        <p:spPr>
          <a:xfrm>
            <a:off x="6732240" y="692696"/>
            <a:ext cx="2088232" cy="72008"/>
          </a:xfrm>
          <a:prstGeom prst="round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8" name="Rectangle à coins arrondis 7"/>
          <p:cNvSpPr/>
          <p:nvPr/>
        </p:nvSpPr>
        <p:spPr>
          <a:xfrm>
            <a:off x="267067" y="692696"/>
            <a:ext cx="2088232" cy="72008"/>
          </a:xfrm>
          <a:prstGeom prst="round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6" name="ZoneTexte 5"/>
          <p:cNvSpPr txBox="1"/>
          <p:nvPr/>
        </p:nvSpPr>
        <p:spPr>
          <a:xfrm>
            <a:off x="611560" y="2276872"/>
            <a:ext cx="7272808" cy="369332"/>
          </a:xfrm>
          <a:prstGeom prst="rect">
            <a:avLst/>
          </a:prstGeom>
          <a:noFill/>
        </p:spPr>
        <p:txBody>
          <a:bodyPr wrap="square" rtlCol="0">
            <a:spAutoFit/>
          </a:bodyPr>
          <a:lstStyle/>
          <a:p>
            <a:endParaRPr lang="fr-CA" dirty="0"/>
          </a:p>
        </p:txBody>
      </p:sp>
      <p:sp>
        <p:nvSpPr>
          <p:cNvPr id="5" name="Rectangle à coins arrondis 4"/>
          <p:cNvSpPr/>
          <p:nvPr/>
        </p:nvSpPr>
        <p:spPr>
          <a:xfrm>
            <a:off x="1675624" y="1539965"/>
            <a:ext cx="6856816" cy="4824536"/>
          </a:xfrm>
          <a:prstGeom prst="roundRect">
            <a:avLst/>
          </a:prstGeom>
          <a:noFill/>
          <a:ln>
            <a:solidFill>
              <a:srgbClr val="F480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pic>
        <p:nvPicPr>
          <p:cNvPr id="3" name="Imag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6205" y="2309762"/>
            <a:ext cx="1661539" cy="2038625"/>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
        <p:nvSpPr>
          <p:cNvPr id="9" name="ZoneTexte 8"/>
          <p:cNvSpPr txBox="1"/>
          <p:nvPr/>
        </p:nvSpPr>
        <p:spPr>
          <a:xfrm>
            <a:off x="2915816" y="1916831"/>
            <a:ext cx="5292588" cy="3416320"/>
          </a:xfrm>
          <a:prstGeom prst="rect">
            <a:avLst/>
          </a:prstGeom>
          <a:noFill/>
        </p:spPr>
        <p:txBody>
          <a:bodyPr wrap="square" rtlCol="0">
            <a:spAutoFit/>
          </a:bodyPr>
          <a:lstStyle/>
          <a:p>
            <a:r>
              <a:rPr lang="fr-CA" dirty="0">
                <a:latin typeface="Arial" panose="020B0604020202020204" pitchFamily="34" charset="0"/>
                <a:cs typeface="Arial" panose="020B0604020202020204" pitchFamily="34" charset="0"/>
              </a:rPr>
              <a:t>Certains </a:t>
            </a:r>
            <a:r>
              <a:rPr lang="fr-CA" dirty="0" smtClean="0">
                <a:latin typeface="Arial" panose="020B0604020202020204" pitchFamily="34" charset="0"/>
                <a:cs typeface="Arial" panose="020B0604020202020204" pitchFamily="34" charset="0"/>
              </a:rPr>
              <a:t>patients sont </a:t>
            </a:r>
            <a:r>
              <a:rPr lang="fr-CA" dirty="0">
                <a:latin typeface="Arial" panose="020B0604020202020204" pitchFamily="34" charset="0"/>
                <a:cs typeface="Arial" panose="020B0604020202020204" pitchFamily="34" charset="0"/>
              </a:rPr>
              <a:t>aux prises avec des douleurs chroniques ou ont des profils médicamenteux complexes. En les rencontrant, en discutant avec eux, en analysant leur dossier, je leur propose des solutions de rechange ou encore des changements dans leur thérapie, toujours en collaboration avec leur médecin.</a:t>
            </a:r>
          </a:p>
          <a:p>
            <a:endParaRPr lang="fr-CA" dirty="0" smtClean="0">
              <a:latin typeface="Arial" panose="020B0604020202020204" pitchFamily="34" charset="0"/>
              <a:cs typeface="Arial" panose="020B0604020202020204" pitchFamily="34" charset="0"/>
            </a:endParaRPr>
          </a:p>
          <a:p>
            <a:r>
              <a:rPr lang="fr-CA" dirty="0" smtClean="0">
                <a:latin typeface="Arial" panose="020B0604020202020204" pitchFamily="34" charset="0"/>
                <a:cs typeface="Arial" panose="020B0604020202020204" pitchFamily="34" charset="0"/>
              </a:rPr>
              <a:t>Je </a:t>
            </a:r>
            <a:r>
              <a:rPr lang="fr-CA" dirty="0">
                <a:latin typeface="Arial" panose="020B0604020202020204" pitchFamily="34" charset="0"/>
                <a:cs typeface="Arial" panose="020B0604020202020204" pitchFamily="34" charset="0"/>
              </a:rPr>
              <a:t>reçois parfois des témoignages de patients </a:t>
            </a:r>
            <a:r>
              <a:rPr lang="fr-CA" dirty="0" smtClean="0">
                <a:latin typeface="Arial" panose="020B0604020202020204" pitchFamily="34" charset="0"/>
                <a:cs typeface="Arial" panose="020B0604020202020204" pitchFamily="34" charset="0"/>
              </a:rPr>
              <a:t>qui me </a:t>
            </a:r>
            <a:r>
              <a:rPr lang="fr-CA" dirty="0">
                <a:latin typeface="Arial" panose="020B0604020202020204" pitchFamily="34" charset="0"/>
                <a:cs typeface="Arial" panose="020B0604020202020204" pitchFamily="34" charset="0"/>
              </a:rPr>
              <a:t>remercient de les avoir aidés à améliorer </a:t>
            </a:r>
            <a:r>
              <a:rPr lang="fr-CA" dirty="0" smtClean="0">
                <a:latin typeface="Arial" panose="020B0604020202020204" pitchFamily="34" charset="0"/>
                <a:cs typeface="Arial" panose="020B0604020202020204" pitchFamily="34" charset="0"/>
              </a:rPr>
              <a:t>leur qualité </a:t>
            </a:r>
            <a:r>
              <a:rPr lang="fr-CA" dirty="0">
                <a:latin typeface="Arial" panose="020B0604020202020204" pitchFamily="34" charset="0"/>
                <a:cs typeface="Arial" panose="020B0604020202020204" pitchFamily="34" charset="0"/>
              </a:rPr>
              <a:t>de vie. Ce retour positif de leur part </a:t>
            </a:r>
            <a:r>
              <a:rPr lang="fr-CA" dirty="0" smtClean="0">
                <a:latin typeface="Arial" panose="020B0604020202020204" pitchFamily="34" charset="0"/>
                <a:cs typeface="Arial" panose="020B0604020202020204" pitchFamily="34" charset="0"/>
              </a:rPr>
              <a:t>est une </a:t>
            </a:r>
            <a:r>
              <a:rPr lang="fr-CA" dirty="0">
                <a:latin typeface="Arial" panose="020B0604020202020204" pitchFamily="34" charset="0"/>
                <a:cs typeface="Arial" panose="020B0604020202020204" pitchFamily="34" charset="0"/>
              </a:rPr>
              <a:t>énorme </a:t>
            </a:r>
            <a:r>
              <a:rPr lang="fr-CA" dirty="0" smtClean="0">
                <a:latin typeface="Arial" panose="020B0604020202020204" pitchFamily="34" charset="0"/>
                <a:cs typeface="Arial" panose="020B0604020202020204" pitchFamily="34" charset="0"/>
              </a:rPr>
              <a:t>source </a:t>
            </a:r>
            <a:r>
              <a:rPr lang="fr-CA" smtClean="0">
                <a:latin typeface="Arial" panose="020B0604020202020204" pitchFamily="34" charset="0"/>
                <a:cs typeface="Arial" panose="020B0604020202020204" pitchFamily="34" charset="0"/>
              </a:rPr>
              <a:t>de motivation!</a:t>
            </a:r>
            <a:endParaRPr lang="fr-CA" dirty="0">
              <a:latin typeface="Arial" panose="020B0604020202020204" pitchFamily="34" charset="0"/>
              <a:cs typeface="Arial" panose="020B0604020202020204" pitchFamily="34" charset="0"/>
            </a:endParaRPr>
          </a:p>
        </p:txBody>
      </p:sp>
      <p:sp>
        <p:nvSpPr>
          <p:cNvPr id="10" name="ZoneTexte 9"/>
          <p:cNvSpPr txBox="1"/>
          <p:nvPr/>
        </p:nvSpPr>
        <p:spPr>
          <a:xfrm>
            <a:off x="2488244" y="1518021"/>
            <a:ext cx="396044" cy="1015663"/>
          </a:xfrm>
          <a:prstGeom prst="rect">
            <a:avLst/>
          </a:prstGeom>
          <a:noFill/>
        </p:spPr>
        <p:txBody>
          <a:bodyPr wrap="square" rtlCol="0">
            <a:spAutoFit/>
          </a:bodyPr>
          <a:lstStyle/>
          <a:p>
            <a:r>
              <a:rPr lang="fr-CA" sz="6000" dirty="0" smtClean="0">
                <a:solidFill>
                  <a:srgbClr val="F4806F"/>
                </a:solidFill>
              </a:rPr>
              <a:t>«</a:t>
            </a:r>
            <a:endParaRPr lang="fr-CA" sz="6000" dirty="0">
              <a:solidFill>
                <a:srgbClr val="F4806F"/>
              </a:solidFill>
            </a:endParaRPr>
          </a:p>
        </p:txBody>
      </p:sp>
      <p:sp>
        <p:nvSpPr>
          <p:cNvPr id="13" name="ZoneTexte 12"/>
          <p:cNvSpPr txBox="1"/>
          <p:nvPr/>
        </p:nvSpPr>
        <p:spPr>
          <a:xfrm>
            <a:off x="6480212" y="4645585"/>
            <a:ext cx="396044" cy="1015663"/>
          </a:xfrm>
          <a:prstGeom prst="rect">
            <a:avLst/>
          </a:prstGeom>
          <a:noFill/>
        </p:spPr>
        <p:txBody>
          <a:bodyPr wrap="square" rtlCol="0">
            <a:spAutoFit/>
          </a:bodyPr>
          <a:lstStyle/>
          <a:p>
            <a:r>
              <a:rPr lang="fr-CA" sz="6000" dirty="0" smtClean="0">
                <a:solidFill>
                  <a:srgbClr val="F4806F"/>
                </a:solidFill>
              </a:rPr>
              <a:t>»</a:t>
            </a:r>
            <a:endParaRPr lang="fr-CA" sz="6000" dirty="0">
              <a:solidFill>
                <a:srgbClr val="F4806F"/>
              </a:solidFill>
            </a:endParaRPr>
          </a:p>
        </p:txBody>
      </p:sp>
      <p:sp>
        <p:nvSpPr>
          <p:cNvPr id="11" name="ZoneTexte 10"/>
          <p:cNvSpPr txBox="1"/>
          <p:nvPr/>
        </p:nvSpPr>
        <p:spPr>
          <a:xfrm>
            <a:off x="2915816" y="5399638"/>
            <a:ext cx="4608512" cy="523220"/>
          </a:xfrm>
          <a:prstGeom prst="rect">
            <a:avLst/>
          </a:prstGeom>
          <a:noFill/>
        </p:spPr>
        <p:txBody>
          <a:bodyPr wrap="square" rtlCol="0">
            <a:spAutoFit/>
          </a:bodyPr>
          <a:lstStyle/>
          <a:p>
            <a:r>
              <a:rPr lang="fr-CA" sz="1400" b="1" dirty="0" smtClean="0">
                <a:solidFill>
                  <a:srgbClr val="F4806F"/>
                </a:solidFill>
                <a:latin typeface="Arial" panose="020B0604020202020204" pitchFamily="34" charset="0"/>
                <a:cs typeface="Arial" panose="020B0604020202020204" pitchFamily="34" charset="0"/>
              </a:rPr>
              <a:t>Sylvain Cormier</a:t>
            </a:r>
            <a:r>
              <a:rPr lang="fr-CA" sz="1400" dirty="0" smtClean="0">
                <a:solidFill>
                  <a:srgbClr val="F4806F"/>
                </a:solidFill>
                <a:latin typeface="Arial" panose="020B0604020202020204" pitchFamily="34" charset="0"/>
                <a:cs typeface="Arial" panose="020B0604020202020204" pitchFamily="34" charset="0"/>
              </a:rPr>
              <a:t/>
            </a:r>
            <a:br>
              <a:rPr lang="fr-CA" sz="1400" dirty="0" smtClean="0">
                <a:solidFill>
                  <a:srgbClr val="F4806F"/>
                </a:solidFill>
                <a:latin typeface="Arial" panose="020B0604020202020204" pitchFamily="34" charset="0"/>
                <a:cs typeface="Arial" panose="020B0604020202020204" pitchFamily="34" charset="0"/>
              </a:rPr>
            </a:br>
            <a:r>
              <a:rPr lang="fr-CA" sz="1400" dirty="0" smtClean="0">
                <a:solidFill>
                  <a:srgbClr val="F4806F"/>
                </a:solidFill>
                <a:latin typeface="Arial" panose="020B0604020202020204" pitchFamily="34" charset="0"/>
                <a:cs typeface="Arial" panose="020B0604020202020204" pitchFamily="34" charset="0"/>
              </a:rPr>
              <a:t>Pharmacien en GMF</a:t>
            </a:r>
            <a:endParaRPr lang="fr-CA" sz="1400" dirty="0">
              <a:solidFill>
                <a:srgbClr val="F4806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7919524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CA"/>
          </a:p>
        </p:txBody>
      </p:sp>
      <p:sp>
        <p:nvSpPr>
          <p:cNvPr id="3" name="Espace réservé du contenu 2"/>
          <p:cNvSpPr>
            <a:spLocks noGrp="1"/>
          </p:cNvSpPr>
          <p:nvPr>
            <p:ph idx="1"/>
          </p:nvPr>
        </p:nvSpPr>
        <p:spPr/>
        <p:txBody>
          <a:bodyPr/>
          <a:lstStyle/>
          <a:p>
            <a:endParaRPr lang="fr-CA"/>
          </a:p>
        </p:txBody>
      </p:sp>
      <p:sp>
        <p:nvSpPr>
          <p:cNvPr id="4" name="Rectangle 3"/>
          <p:cNvSpPr/>
          <p:nvPr/>
        </p:nvSpPr>
        <p:spPr>
          <a:xfrm>
            <a:off x="0" y="0"/>
            <a:ext cx="9144000" cy="6858000"/>
          </a:xfrm>
          <a:prstGeom prst="rect">
            <a:avLst/>
          </a:prstGeom>
          <a:solidFill>
            <a:srgbClr val="6E499D"/>
          </a:solidFill>
          <a:ln>
            <a:solidFill>
              <a:srgbClr val="6E49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5" name="Rectangle 4"/>
          <p:cNvSpPr/>
          <p:nvPr/>
        </p:nvSpPr>
        <p:spPr>
          <a:xfrm>
            <a:off x="4499992" y="692696"/>
            <a:ext cx="72008" cy="5472608"/>
          </a:xfrm>
          <a:prstGeom prst="rect">
            <a:avLst/>
          </a:prstGeom>
          <a:solidFill>
            <a:srgbClr val="74CAC1"/>
          </a:solidFill>
          <a:ln>
            <a:solidFill>
              <a:srgbClr val="74CAC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6" name="ZoneTexte 5"/>
          <p:cNvSpPr txBox="1"/>
          <p:nvPr/>
        </p:nvSpPr>
        <p:spPr>
          <a:xfrm>
            <a:off x="4806081" y="1530689"/>
            <a:ext cx="4176464" cy="2123658"/>
          </a:xfrm>
          <a:prstGeom prst="rect">
            <a:avLst/>
          </a:prstGeom>
          <a:noFill/>
        </p:spPr>
        <p:txBody>
          <a:bodyPr wrap="square" rtlCol="0">
            <a:spAutoFit/>
          </a:bodyPr>
          <a:lstStyle/>
          <a:p>
            <a:r>
              <a:rPr lang="fr-CA" sz="4400" dirty="0" smtClean="0">
                <a:solidFill>
                  <a:schemeClr val="bg1"/>
                </a:solidFill>
              </a:rPr>
              <a:t>Que fait le </a:t>
            </a:r>
            <a:r>
              <a:rPr lang="fr-CA" sz="4400" b="1" dirty="0" smtClean="0">
                <a:solidFill>
                  <a:schemeClr val="bg1"/>
                </a:solidFill>
              </a:rPr>
              <a:t>pharmacien en industrie</a:t>
            </a:r>
            <a:endParaRPr lang="fr-CA" sz="4400" b="1" dirty="0">
              <a:solidFill>
                <a:schemeClr val="bg1"/>
              </a:solidFill>
            </a:endParaRPr>
          </a:p>
        </p:txBody>
      </p:sp>
      <p:sp>
        <p:nvSpPr>
          <p:cNvPr id="9" name="ZoneTexte 8"/>
          <p:cNvSpPr txBox="1"/>
          <p:nvPr/>
        </p:nvSpPr>
        <p:spPr>
          <a:xfrm>
            <a:off x="420770" y="2039937"/>
            <a:ext cx="3960440" cy="3693319"/>
          </a:xfrm>
          <a:prstGeom prst="rect">
            <a:avLst/>
          </a:prstGeom>
          <a:noFill/>
        </p:spPr>
        <p:txBody>
          <a:bodyPr wrap="square" rtlCol="0">
            <a:spAutoFit/>
          </a:bodyPr>
          <a:lstStyle/>
          <a:p>
            <a:pPr marL="285750" indent="-285750">
              <a:buClr>
                <a:srgbClr val="F4806F"/>
              </a:buClr>
              <a:buFont typeface="Arial" panose="020B0604020202020204" pitchFamily="34" charset="0"/>
              <a:buChar char="•"/>
            </a:pPr>
            <a:r>
              <a:rPr lang="fr-CA" b="1" dirty="0" smtClean="0">
                <a:solidFill>
                  <a:schemeClr val="bg1"/>
                </a:solidFill>
                <a:latin typeface="Arial" panose="020B0604020202020204" pitchFamily="34" charset="0"/>
                <a:cs typeface="Arial" panose="020B0604020202020204" pitchFamily="34" charset="0"/>
              </a:rPr>
              <a:t>Participe </a:t>
            </a:r>
            <a:r>
              <a:rPr lang="fr-CA" b="1" dirty="0">
                <a:solidFill>
                  <a:schemeClr val="bg1"/>
                </a:solidFill>
                <a:latin typeface="Arial" panose="020B0604020202020204" pitchFamily="34" charset="0"/>
                <a:cs typeface="Arial" panose="020B0604020202020204" pitchFamily="34" charset="0"/>
              </a:rPr>
              <a:t>à la recherche </a:t>
            </a:r>
            <a:r>
              <a:rPr lang="fr-CA" dirty="0">
                <a:solidFill>
                  <a:schemeClr val="bg1"/>
                </a:solidFill>
                <a:latin typeface="Arial" panose="020B0604020202020204" pitchFamily="34" charset="0"/>
                <a:cs typeface="Arial" panose="020B0604020202020204" pitchFamily="34" charset="0"/>
              </a:rPr>
              <a:t>et au développement de nouveaux </a:t>
            </a:r>
            <a:r>
              <a:rPr lang="fr-CA" dirty="0" smtClean="0">
                <a:solidFill>
                  <a:schemeClr val="bg1"/>
                </a:solidFill>
                <a:latin typeface="Arial" panose="020B0604020202020204" pitchFamily="34" charset="0"/>
                <a:cs typeface="Arial" panose="020B0604020202020204" pitchFamily="34" charset="0"/>
              </a:rPr>
              <a:t>médicaments.</a:t>
            </a:r>
            <a:br>
              <a:rPr lang="fr-CA" dirty="0" smtClean="0">
                <a:solidFill>
                  <a:schemeClr val="bg1"/>
                </a:solidFill>
                <a:latin typeface="Arial" panose="020B0604020202020204" pitchFamily="34" charset="0"/>
                <a:cs typeface="Arial" panose="020B0604020202020204" pitchFamily="34" charset="0"/>
              </a:rPr>
            </a:br>
            <a:endParaRPr lang="fr-CA" dirty="0">
              <a:solidFill>
                <a:schemeClr val="bg1"/>
              </a:solidFill>
              <a:latin typeface="Arial" panose="020B0604020202020204" pitchFamily="34" charset="0"/>
              <a:cs typeface="Arial" panose="020B0604020202020204" pitchFamily="34" charset="0"/>
            </a:endParaRPr>
          </a:p>
          <a:p>
            <a:pPr marL="285750" indent="-285750">
              <a:buClr>
                <a:srgbClr val="F4806F"/>
              </a:buClr>
              <a:buFont typeface="Arial" panose="020B0604020202020204" pitchFamily="34" charset="0"/>
              <a:buChar char="•"/>
            </a:pPr>
            <a:r>
              <a:rPr lang="fr-CA" dirty="0" smtClean="0">
                <a:solidFill>
                  <a:schemeClr val="bg1"/>
                </a:solidFill>
                <a:latin typeface="Arial" panose="020B0604020202020204" pitchFamily="34" charset="0"/>
                <a:cs typeface="Arial" panose="020B0604020202020204" pitchFamily="34" charset="0"/>
              </a:rPr>
              <a:t>S’assure </a:t>
            </a:r>
            <a:r>
              <a:rPr lang="fr-CA" dirty="0">
                <a:solidFill>
                  <a:schemeClr val="bg1"/>
                </a:solidFill>
                <a:latin typeface="Arial" panose="020B0604020202020204" pitchFamily="34" charset="0"/>
                <a:cs typeface="Arial" panose="020B0604020202020204" pitchFamily="34" charset="0"/>
              </a:rPr>
              <a:t>également de la </a:t>
            </a:r>
            <a:r>
              <a:rPr lang="fr-CA" b="1" dirty="0">
                <a:solidFill>
                  <a:schemeClr val="bg1"/>
                </a:solidFill>
                <a:latin typeface="Arial" panose="020B0604020202020204" pitchFamily="34" charset="0"/>
                <a:cs typeface="Arial" panose="020B0604020202020204" pitchFamily="34" charset="0"/>
              </a:rPr>
              <a:t>qualité des produits </a:t>
            </a:r>
            <a:r>
              <a:rPr lang="fr-CA" dirty="0">
                <a:solidFill>
                  <a:schemeClr val="bg1"/>
                </a:solidFill>
                <a:latin typeface="Arial" panose="020B0604020202020204" pitchFamily="34" charset="0"/>
                <a:cs typeface="Arial" panose="020B0604020202020204" pitchFamily="34" charset="0"/>
              </a:rPr>
              <a:t>d’une compagnie pharmaceutique en particulier. </a:t>
            </a:r>
            <a:r>
              <a:rPr lang="fr-CA" dirty="0" smtClean="0">
                <a:solidFill>
                  <a:schemeClr val="bg1"/>
                </a:solidFill>
                <a:latin typeface="Arial" panose="020B0604020202020204" pitchFamily="34" charset="0"/>
                <a:cs typeface="Arial" panose="020B0604020202020204" pitchFamily="34" charset="0"/>
              </a:rPr>
              <a:t/>
            </a:r>
            <a:br>
              <a:rPr lang="fr-CA" dirty="0" smtClean="0">
                <a:solidFill>
                  <a:schemeClr val="bg1"/>
                </a:solidFill>
                <a:latin typeface="Arial" panose="020B0604020202020204" pitchFamily="34" charset="0"/>
                <a:cs typeface="Arial" panose="020B0604020202020204" pitchFamily="34" charset="0"/>
              </a:rPr>
            </a:br>
            <a:endParaRPr lang="fr-CA" dirty="0">
              <a:solidFill>
                <a:schemeClr val="bg1"/>
              </a:solidFill>
              <a:latin typeface="Arial" panose="020B0604020202020204" pitchFamily="34" charset="0"/>
              <a:cs typeface="Arial" panose="020B0604020202020204" pitchFamily="34" charset="0"/>
            </a:endParaRPr>
          </a:p>
          <a:p>
            <a:pPr marL="285750" indent="-285750">
              <a:buClr>
                <a:srgbClr val="F4806F"/>
              </a:buClr>
              <a:buFont typeface="Arial" panose="020B0604020202020204" pitchFamily="34" charset="0"/>
              <a:buChar char="•"/>
            </a:pPr>
            <a:r>
              <a:rPr lang="fr-CA" b="1" dirty="0" smtClean="0">
                <a:solidFill>
                  <a:schemeClr val="bg1"/>
                </a:solidFill>
                <a:latin typeface="Arial" panose="020B0604020202020204" pitchFamily="34" charset="0"/>
                <a:cs typeface="Arial" panose="020B0604020202020204" pitchFamily="34" charset="0"/>
              </a:rPr>
              <a:t>Donne </a:t>
            </a:r>
            <a:r>
              <a:rPr lang="fr-CA" b="1" dirty="0">
                <a:solidFill>
                  <a:schemeClr val="bg1"/>
                </a:solidFill>
                <a:latin typeface="Arial" panose="020B0604020202020204" pitchFamily="34" charset="0"/>
                <a:cs typeface="Arial" panose="020B0604020202020204" pitchFamily="34" charset="0"/>
              </a:rPr>
              <a:t>de l’information </a:t>
            </a:r>
            <a:r>
              <a:rPr lang="fr-CA" dirty="0">
                <a:solidFill>
                  <a:schemeClr val="bg1"/>
                </a:solidFill>
                <a:latin typeface="Arial" panose="020B0604020202020204" pitchFamily="34" charset="0"/>
                <a:cs typeface="Arial" panose="020B0604020202020204" pitchFamily="34" charset="0"/>
              </a:rPr>
              <a:t>aux professionnels de la </a:t>
            </a:r>
            <a:r>
              <a:rPr lang="fr-CA" dirty="0" smtClean="0">
                <a:solidFill>
                  <a:schemeClr val="bg1"/>
                </a:solidFill>
                <a:latin typeface="Arial" panose="020B0604020202020204" pitchFamily="34" charset="0"/>
                <a:cs typeface="Arial" panose="020B0604020202020204" pitchFamily="34" charset="0"/>
              </a:rPr>
              <a:t>santé.</a:t>
            </a:r>
            <a:br>
              <a:rPr lang="fr-CA" dirty="0" smtClean="0">
                <a:solidFill>
                  <a:schemeClr val="bg1"/>
                </a:solidFill>
                <a:latin typeface="Arial" panose="020B0604020202020204" pitchFamily="34" charset="0"/>
                <a:cs typeface="Arial" panose="020B0604020202020204" pitchFamily="34" charset="0"/>
              </a:rPr>
            </a:br>
            <a:endParaRPr lang="fr-CA" dirty="0">
              <a:solidFill>
                <a:schemeClr val="bg1"/>
              </a:solidFill>
              <a:latin typeface="Arial" panose="020B0604020202020204" pitchFamily="34" charset="0"/>
              <a:cs typeface="Arial" panose="020B0604020202020204" pitchFamily="34" charset="0"/>
            </a:endParaRPr>
          </a:p>
          <a:p>
            <a:pPr marL="285750" indent="-285750">
              <a:buClr>
                <a:srgbClr val="F4806F"/>
              </a:buClr>
              <a:buFont typeface="Arial" panose="020B0604020202020204" pitchFamily="34" charset="0"/>
              <a:buChar char="•"/>
            </a:pPr>
            <a:r>
              <a:rPr lang="fr-CA" dirty="0" smtClean="0">
                <a:solidFill>
                  <a:schemeClr val="bg1"/>
                </a:solidFill>
                <a:latin typeface="Arial" panose="020B0604020202020204" pitchFamily="34" charset="0"/>
                <a:cs typeface="Arial" panose="020B0604020202020204" pitchFamily="34" charset="0"/>
              </a:rPr>
              <a:t>Fait </a:t>
            </a:r>
            <a:r>
              <a:rPr lang="fr-CA" dirty="0">
                <a:solidFill>
                  <a:schemeClr val="bg1"/>
                </a:solidFill>
                <a:latin typeface="Arial" panose="020B0604020202020204" pitchFamily="34" charset="0"/>
                <a:cs typeface="Arial" panose="020B0604020202020204" pitchFamily="34" charset="0"/>
              </a:rPr>
              <a:t>la </a:t>
            </a:r>
            <a:r>
              <a:rPr lang="fr-CA" b="1" dirty="0">
                <a:solidFill>
                  <a:schemeClr val="bg1"/>
                </a:solidFill>
                <a:latin typeface="Arial" panose="020B0604020202020204" pitchFamily="34" charset="0"/>
                <a:cs typeface="Arial" panose="020B0604020202020204" pitchFamily="34" charset="0"/>
              </a:rPr>
              <a:t>promotion de nouveaux produits</a:t>
            </a:r>
            <a:r>
              <a:rPr lang="fr-CA" dirty="0">
                <a:solidFill>
                  <a:schemeClr val="bg1"/>
                </a:solidFill>
                <a:latin typeface="Arial" panose="020B0604020202020204" pitchFamily="34" charset="0"/>
                <a:cs typeface="Arial" panose="020B0604020202020204" pitchFamily="34" charset="0"/>
              </a:rPr>
              <a:t> pharmaceutiques. </a:t>
            </a:r>
          </a:p>
        </p:txBody>
      </p:sp>
      <p:sp>
        <p:nvSpPr>
          <p:cNvPr id="10" name="Rectangle 9"/>
          <p:cNvSpPr/>
          <p:nvPr/>
        </p:nvSpPr>
        <p:spPr>
          <a:xfrm>
            <a:off x="0" y="6655668"/>
            <a:ext cx="9144000" cy="202332"/>
          </a:xfrm>
          <a:prstGeom prst="rect">
            <a:avLst/>
          </a:prstGeom>
          <a:solidFill>
            <a:srgbClr val="FED669"/>
          </a:solidFill>
          <a:ln>
            <a:solidFill>
              <a:srgbClr val="FED6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1" name="ZoneTexte 10"/>
          <p:cNvSpPr txBox="1"/>
          <p:nvPr/>
        </p:nvSpPr>
        <p:spPr>
          <a:xfrm>
            <a:off x="377287" y="1275971"/>
            <a:ext cx="3600400" cy="369332"/>
          </a:xfrm>
          <a:prstGeom prst="rect">
            <a:avLst/>
          </a:prstGeom>
          <a:noFill/>
        </p:spPr>
        <p:txBody>
          <a:bodyPr wrap="square" rtlCol="0">
            <a:spAutoFit/>
          </a:bodyPr>
          <a:lstStyle/>
          <a:p>
            <a:r>
              <a:rPr lang="fr-CA" b="1" dirty="0" smtClean="0">
                <a:solidFill>
                  <a:srgbClr val="FED669"/>
                </a:solidFill>
                <a:latin typeface="Arial" panose="020B0604020202020204" pitchFamily="34" charset="0"/>
                <a:cs typeface="Arial" panose="020B0604020202020204" pitchFamily="34" charset="0"/>
              </a:rPr>
              <a:t>Le pharmacien en industrie :</a:t>
            </a:r>
            <a:endParaRPr lang="fr-CA" b="1" dirty="0">
              <a:solidFill>
                <a:srgbClr val="FED669"/>
              </a:solidFill>
              <a:latin typeface="Arial" panose="020B0604020202020204" pitchFamily="34" charset="0"/>
              <a:cs typeface="Arial" panose="020B0604020202020204" pitchFamily="34" charset="0"/>
            </a:endParaRPr>
          </a:p>
        </p:txBody>
      </p:sp>
      <p:sp>
        <p:nvSpPr>
          <p:cNvPr id="14" name="ZoneTexte 13"/>
          <p:cNvSpPr txBox="1"/>
          <p:nvPr/>
        </p:nvSpPr>
        <p:spPr>
          <a:xfrm>
            <a:off x="5868144" y="3302982"/>
            <a:ext cx="1224136" cy="2862322"/>
          </a:xfrm>
          <a:prstGeom prst="rect">
            <a:avLst/>
          </a:prstGeom>
          <a:noFill/>
        </p:spPr>
        <p:txBody>
          <a:bodyPr wrap="square" rtlCol="0">
            <a:spAutoFit/>
          </a:bodyPr>
          <a:lstStyle/>
          <a:p>
            <a:r>
              <a:rPr lang="fr-CA" sz="18000" dirty="0" smtClean="0">
                <a:solidFill>
                  <a:schemeClr val="bg1"/>
                </a:solidFill>
              </a:rPr>
              <a:t>?</a:t>
            </a:r>
            <a:endParaRPr lang="fr-CA" sz="18000" dirty="0">
              <a:solidFill>
                <a:schemeClr val="bg1"/>
              </a:solidFill>
            </a:endParaRPr>
          </a:p>
        </p:txBody>
      </p:sp>
    </p:spTree>
    <p:extLst>
      <p:ext uri="{BB962C8B-B14F-4D97-AF65-F5344CB8AC3E}">
        <p14:creationId xmlns:p14="http://schemas.microsoft.com/office/powerpoint/2010/main" val="396914540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483768" y="404664"/>
            <a:ext cx="4104456" cy="706090"/>
          </a:xfrm>
          <a:solidFill>
            <a:srgbClr val="7030A0"/>
          </a:solidFill>
        </p:spPr>
        <p:txBody>
          <a:bodyPr>
            <a:normAutofit/>
          </a:bodyPr>
          <a:lstStyle/>
          <a:p>
            <a:r>
              <a:rPr lang="fr-CA" sz="3200" dirty="0" smtClean="0">
                <a:solidFill>
                  <a:schemeClr val="bg1"/>
                </a:solidFill>
                <a:latin typeface="Arial" panose="020B0604020202020204" pitchFamily="34" charset="0"/>
                <a:cs typeface="Arial" panose="020B0604020202020204" pitchFamily="34" charset="0"/>
              </a:rPr>
              <a:t>EN SAVOIR PLUS</a:t>
            </a:r>
            <a:endParaRPr lang="fr-CA" sz="3200" dirty="0">
              <a:solidFill>
                <a:schemeClr val="bg1"/>
              </a:solidFill>
              <a:latin typeface="Arial" panose="020B0604020202020204" pitchFamily="34" charset="0"/>
              <a:cs typeface="Arial" panose="020B0604020202020204" pitchFamily="34" charset="0"/>
            </a:endParaRPr>
          </a:p>
        </p:txBody>
      </p:sp>
      <p:sp>
        <p:nvSpPr>
          <p:cNvPr id="4" name="Rectangle 3"/>
          <p:cNvSpPr/>
          <p:nvPr/>
        </p:nvSpPr>
        <p:spPr>
          <a:xfrm>
            <a:off x="0" y="6655668"/>
            <a:ext cx="9144000" cy="202332"/>
          </a:xfrm>
          <a:prstGeom prst="rect">
            <a:avLst/>
          </a:prstGeom>
          <a:solidFill>
            <a:srgbClr val="6E499D"/>
          </a:solidFill>
          <a:ln>
            <a:solidFill>
              <a:srgbClr val="6E49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7" name="Rectangle à coins arrondis 6"/>
          <p:cNvSpPr/>
          <p:nvPr/>
        </p:nvSpPr>
        <p:spPr>
          <a:xfrm>
            <a:off x="6732240" y="692696"/>
            <a:ext cx="2088232" cy="72008"/>
          </a:xfrm>
          <a:prstGeom prst="round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8" name="Rectangle à coins arrondis 7"/>
          <p:cNvSpPr/>
          <p:nvPr/>
        </p:nvSpPr>
        <p:spPr>
          <a:xfrm>
            <a:off x="267067" y="692696"/>
            <a:ext cx="2088232" cy="72008"/>
          </a:xfrm>
          <a:prstGeom prst="round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3" name="Espace réservé du contenu 2"/>
          <p:cNvSpPr>
            <a:spLocks noGrp="1"/>
          </p:cNvSpPr>
          <p:nvPr>
            <p:ph idx="1"/>
          </p:nvPr>
        </p:nvSpPr>
        <p:spPr>
          <a:xfrm>
            <a:off x="457200" y="1412776"/>
            <a:ext cx="8229600" cy="676671"/>
          </a:xfrm>
        </p:spPr>
        <p:txBody>
          <a:bodyPr>
            <a:normAutofit/>
          </a:bodyPr>
          <a:lstStyle/>
          <a:p>
            <a:pPr marL="0" indent="0">
              <a:buNone/>
            </a:pPr>
            <a:r>
              <a:rPr lang="fr-CA" b="1" dirty="0" smtClean="0">
                <a:solidFill>
                  <a:srgbClr val="F4806F"/>
                </a:solidFill>
                <a:latin typeface="Arial" panose="020B0604020202020204" pitchFamily="34" charset="0"/>
                <a:cs typeface="Arial" panose="020B0604020202020204" pitchFamily="34" charset="0"/>
              </a:rPr>
              <a:t>Informez-vous!</a:t>
            </a:r>
          </a:p>
          <a:p>
            <a:pPr marL="0" indent="0">
              <a:buNone/>
            </a:pPr>
            <a:endParaRPr lang="fr-CA" dirty="0"/>
          </a:p>
          <a:p>
            <a:pPr marL="0" indent="0">
              <a:buNone/>
            </a:pPr>
            <a:endParaRPr lang="fr-CA" dirty="0"/>
          </a:p>
        </p:txBody>
      </p:sp>
      <p:sp>
        <p:nvSpPr>
          <p:cNvPr id="6" name="ZoneTexte 5"/>
          <p:cNvSpPr txBox="1"/>
          <p:nvPr/>
        </p:nvSpPr>
        <p:spPr>
          <a:xfrm>
            <a:off x="611560" y="2276872"/>
            <a:ext cx="7272808" cy="369332"/>
          </a:xfrm>
          <a:prstGeom prst="rect">
            <a:avLst/>
          </a:prstGeom>
          <a:noFill/>
        </p:spPr>
        <p:txBody>
          <a:bodyPr wrap="square" rtlCol="0">
            <a:spAutoFit/>
          </a:bodyPr>
          <a:lstStyle/>
          <a:p>
            <a:endParaRPr lang="fr-CA" dirty="0"/>
          </a:p>
        </p:txBody>
      </p:sp>
      <p:sp>
        <p:nvSpPr>
          <p:cNvPr id="10" name="ZoneTexte 9"/>
          <p:cNvSpPr txBox="1"/>
          <p:nvPr/>
        </p:nvSpPr>
        <p:spPr>
          <a:xfrm>
            <a:off x="611560" y="2060848"/>
            <a:ext cx="8208912" cy="2585323"/>
          </a:xfrm>
          <a:prstGeom prst="rect">
            <a:avLst/>
          </a:prstGeom>
          <a:noFill/>
        </p:spPr>
        <p:txBody>
          <a:bodyPr wrap="square" rtlCol="0">
            <a:spAutoFit/>
          </a:bodyPr>
          <a:lstStyle/>
          <a:p>
            <a:pPr marL="457200" indent="-457200">
              <a:buClr>
                <a:srgbClr val="74CAC1"/>
              </a:buClr>
              <a:buFont typeface="Arial" panose="020B0604020202020204" pitchFamily="34" charset="0"/>
              <a:buChar char="•"/>
            </a:pPr>
            <a:r>
              <a:rPr lang="fr-CA" b="1" dirty="0" smtClean="0">
                <a:solidFill>
                  <a:srgbClr val="6E499D"/>
                </a:solidFill>
                <a:latin typeface="Arial" panose="020B0604020202020204" pitchFamily="34" charset="0"/>
                <a:cs typeface="Arial" panose="020B0604020202020204" pitchFamily="34" charset="0"/>
              </a:rPr>
              <a:t>Ordre des pharmaciens du Québec </a:t>
            </a:r>
            <a:r>
              <a:rPr lang="fr-CA" dirty="0" smtClean="0">
                <a:latin typeface="Arial" panose="020B0604020202020204" pitchFamily="34" charset="0"/>
                <a:cs typeface="Arial" panose="020B0604020202020204" pitchFamily="34" charset="0"/>
              </a:rPr>
              <a:t>(opq.org)</a:t>
            </a:r>
            <a:br>
              <a:rPr lang="fr-CA" dirty="0" smtClean="0">
                <a:latin typeface="Arial" panose="020B0604020202020204" pitchFamily="34" charset="0"/>
                <a:cs typeface="Arial" panose="020B0604020202020204" pitchFamily="34" charset="0"/>
              </a:rPr>
            </a:br>
            <a:endParaRPr lang="fr-CA" dirty="0" smtClean="0">
              <a:latin typeface="Arial" panose="020B0604020202020204" pitchFamily="34" charset="0"/>
              <a:cs typeface="Arial" panose="020B0604020202020204" pitchFamily="34" charset="0"/>
            </a:endParaRPr>
          </a:p>
          <a:p>
            <a:pPr marL="457200" indent="-457200">
              <a:buClr>
                <a:srgbClr val="74CAC1"/>
              </a:buClr>
              <a:buFont typeface="Arial" panose="020B0604020202020204" pitchFamily="34" charset="0"/>
              <a:buChar char="•"/>
            </a:pPr>
            <a:r>
              <a:rPr lang="fr-CA" b="1" dirty="0" smtClean="0">
                <a:solidFill>
                  <a:srgbClr val="6E499D"/>
                </a:solidFill>
                <a:latin typeface="Arial" panose="020B0604020202020204" pitchFamily="34" charset="0"/>
                <a:cs typeface="Arial" panose="020B0604020202020204" pitchFamily="34" charset="0"/>
              </a:rPr>
              <a:t>Faculté de pharmacie de l’Université de Montréal</a:t>
            </a:r>
            <a:r>
              <a:rPr lang="fr-CA" b="1" dirty="0" smtClean="0">
                <a:latin typeface="Arial" panose="020B0604020202020204" pitchFamily="34" charset="0"/>
                <a:cs typeface="Arial" panose="020B0604020202020204" pitchFamily="34" charset="0"/>
              </a:rPr>
              <a:t> </a:t>
            </a:r>
            <a:r>
              <a:rPr lang="fr-CA" dirty="0" smtClean="0">
                <a:latin typeface="Arial" panose="020B0604020202020204" pitchFamily="34" charset="0"/>
                <a:cs typeface="Arial" panose="020B0604020202020204" pitchFamily="34" charset="0"/>
              </a:rPr>
              <a:t>(pharm.umontreal.ca)</a:t>
            </a:r>
            <a:br>
              <a:rPr lang="fr-CA" dirty="0" smtClean="0">
                <a:latin typeface="Arial" panose="020B0604020202020204" pitchFamily="34" charset="0"/>
                <a:cs typeface="Arial" panose="020B0604020202020204" pitchFamily="34" charset="0"/>
              </a:rPr>
            </a:br>
            <a:endParaRPr lang="fr-CA" dirty="0" smtClean="0">
              <a:latin typeface="Arial" panose="020B0604020202020204" pitchFamily="34" charset="0"/>
              <a:cs typeface="Arial" panose="020B0604020202020204" pitchFamily="34" charset="0"/>
            </a:endParaRPr>
          </a:p>
          <a:p>
            <a:pPr marL="457200" indent="-457200">
              <a:buClr>
                <a:srgbClr val="74CAC1"/>
              </a:buClr>
              <a:buFont typeface="Arial" panose="020B0604020202020204" pitchFamily="34" charset="0"/>
              <a:buChar char="•"/>
            </a:pPr>
            <a:r>
              <a:rPr lang="fr-CA" b="1" dirty="0" smtClean="0">
                <a:solidFill>
                  <a:srgbClr val="6E499D"/>
                </a:solidFill>
                <a:latin typeface="Arial" panose="020B0604020202020204" pitchFamily="34" charset="0"/>
                <a:cs typeface="Arial" panose="020B0604020202020204" pitchFamily="34" charset="0"/>
              </a:rPr>
              <a:t>Faculté de pharmacie de l’Université Laval </a:t>
            </a:r>
            <a:r>
              <a:rPr lang="fr-CA" dirty="0" smtClean="0">
                <a:latin typeface="Arial" panose="020B0604020202020204" pitchFamily="34" charset="0"/>
                <a:cs typeface="Arial" panose="020B0604020202020204" pitchFamily="34" charset="0"/>
              </a:rPr>
              <a:t>(pha.ulaval.ca)</a:t>
            </a:r>
            <a:br>
              <a:rPr lang="fr-CA" dirty="0" smtClean="0">
                <a:latin typeface="Arial" panose="020B0604020202020204" pitchFamily="34" charset="0"/>
                <a:cs typeface="Arial" panose="020B0604020202020204" pitchFamily="34" charset="0"/>
              </a:rPr>
            </a:br>
            <a:endParaRPr lang="fr-CA" dirty="0" smtClean="0">
              <a:latin typeface="Arial" panose="020B0604020202020204" pitchFamily="34" charset="0"/>
              <a:cs typeface="Arial" panose="020B0604020202020204" pitchFamily="34" charset="0"/>
            </a:endParaRPr>
          </a:p>
          <a:p>
            <a:pPr marL="457200" indent="-457200">
              <a:buClr>
                <a:srgbClr val="74CAC1"/>
              </a:buClr>
              <a:buFont typeface="Arial" panose="020B0604020202020204" pitchFamily="34" charset="0"/>
              <a:buChar char="•"/>
            </a:pPr>
            <a:r>
              <a:rPr lang="fr-CA" b="1" dirty="0" smtClean="0">
                <a:solidFill>
                  <a:srgbClr val="6E499D"/>
                </a:solidFill>
                <a:latin typeface="Arial" panose="020B0604020202020204" pitchFamily="34" charset="0"/>
                <a:cs typeface="Arial" panose="020B0604020202020204" pitchFamily="34" charset="0"/>
              </a:rPr>
              <a:t>Avenir en santé</a:t>
            </a:r>
            <a:r>
              <a:rPr lang="fr-CA" dirty="0" smtClean="0">
                <a:latin typeface="Arial" panose="020B0604020202020204" pitchFamily="34" charset="0"/>
                <a:cs typeface="Arial" panose="020B0604020202020204" pitchFamily="34" charset="0"/>
              </a:rPr>
              <a:t> (avenirensante.com)</a:t>
            </a:r>
            <a:br>
              <a:rPr lang="fr-CA" dirty="0" smtClean="0">
                <a:latin typeface="Arial" panose="020B0604020202020204" pitchFamily="34" charset="0"/>
                <a:cs typeface="Arial" panose="020B0604020202020204" pitchFamily="34" charset="0"/>
              </a:rPr>
            </a:br>
            <a:endParaRPr lang="fr-CA" dirty="0" smtClean="0">
              <a:latin typeface="Arial" panose="020B0604020202020204" pitchFamily="34" charset="0"/>
              <a:cs typeface="Arial" panose="020B0604020202020204" pitchFamily="34" charset="0"/>
            </a:endParaRPr>
          </a:p>
          <a:p>
            <a:pPr marL="457200" indent="-457200">
              <a:buClr>
                <a:srgbClr val="74CAC1"/>
              </a:buClr>
              <a:buFont typeface="Arial" panose="020B0604020202020204" pitchFamily="34" charset="0"/>
              <a:buChar char="•"/>
            </a:pPr>
            <a:r>
              <a:rPr lang="fr-CA" b="1" dirty="0" err="1" smtClean="0">
                <a:solidFill>
                  <a:srgbClr val="6E499D"/>
                </a:solidFill>
                <a:latin typeface="Arial" panose="020B0604020202020204" pitchFamily="34" charset="0"/>
                <a:cs typeface="Arial" panose="020B0604020202020204" pitchFamily="34" charset="0"/>
              </a:rPr>
              <a:t>Academos</a:t>
            </a:r>
            <a:r>
              <a:rPr lang="fr-CA" dirty="0" smtClean="0">
                <a:latin typeface="Arial" panose="020B0604020202020204" pitchFamily="34" charset="0"/>
                <a:cs typeface="Arial" panose="020B0604020202020204" pitchFamily="34" charset="0"/>
              </a:rPr>
              <a:t> (academos.qc.ca) </a:t>
            </a:r>
            <a:endParaRPr lang="fr-CA"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6474045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483768" y="404664"/>
            <a:ext cx="4104456" cy="706090"/>
          </a:xfrm>
          <a:solidFill>
            <a:srgbClr val="F4806F"/>
          </a:solidFill>
          <a:ln>
            <a:solidFill>
              <a:srgbClr val="F4806F"/>
            </a:solidFill>
          </a:ln>
        </p:spPr>
        <p:txBody>
          <a:bodyPr>
            <a:normAutofit/>
          </a:bodyPr>
          <a:lstStyle/>
          <a:p>
            <a:r>
              <a:rPr lang="fr-CA" sz="3200" dirty="0" smtClean="0">
                <a:solidFill>
                  <a:schemeClr val="bg1"/>
                </a:solidFill>
                <a:latin typeface="Arial" panose="020B0604020202020204" pitchFamily="34" charset="0"/>
                <a:cs typeface="Arial" panose="020B0604020202020204" pitchFamily="34" charset="0"/>
              </a:rPr>
              <a:t>EN CONCLUSION</a:t>
            </a:r>
            <a:endParaRPr lang="fr-CA" sz="3200" dirty="0">
              <a:solidFill>
                <a:schemeClr val="bg1"/>
              </a:solidFill>
              <a:latin typeface="Arial" panose="020B0604020202020204" pitchFamily="34" charset="0"/>
              <a:cs typeface="Arial" panose="020B0604020202020204" pitchFamily="34" charset="0"/>
            </a:endParaRPr>
          </a:p>
        </p:txBody>
      </p:sp>
      <p:sp>
        <p:nvSpPr>
          <p:cNvPr id="4" name="Rectangle 3"/>
          <p:cNvSpPr/>
          <p:nvPr/>
        </p:nvSpPr>
        <p:spPr>
          <a:xfrm>
            <a:off x="0" y="6655668"/>
            <a:ext cx="9144000" cy="202332"/>
          </a:xfrm>
          <a:prstGeom prst="rect">
            <a:avLst/>
          </a:prstGeom>
          <a:solidFill>
            <a:srgbClr val="6E499D"/>
          </a:solidFill>
          <a:ln>
            <a:solidFill>
              <a:srgbClr val="6E49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7" name="Rectangle à coins arrondis 6"/>
          <p:cNvSpPr/>
          <p:nvPr/>
        </p:nvSpPr>
        <p:spPr>
          <a:xfrm>
            <a:off x="6732240" y="692696"/>
            <a:ext cx="2088232" cy="72008"/>
          </a:xfrm>
          <a:prstGeom prst="round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8" name="Rectangle à coins arrondis 7"/>
          <p:cNvSpPr/>
          <p:nvPr/>
        </p:nvSpPr>
        <p:spPr>
          <a:xfrm>
            <a:off x="267067" y="692696"/>
            <a:ext cx="2088232" cy="72008"/>
          </a:xfrm>
          <a:prstGeom prst="round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6" name="ZoneTexte 5"/>
          <p:cNvSpPr txBox="1"/>
          <p:nvPr/>
        </p:nvSpPr>
        <p:spPr>
          <a:xfrm>
            <a:off x="611560" y="2276872"/>
            <a:ext cx="7272808" cy="369332"/>
          </a:xfrm>
          <a:prstGeom prst="rect">
            <a:avLst/>
          </a:prstGeom>
          <a:noFill/>
        </p:spPr>
        <p:txBody>
          <a:bodyPr wrap="square" rtlCol="0">
            <a:spAutoFit/>
          </a:bodyPr>
          <a:lstStyle/>
          <a:p>
            <a:endParaRPr lang="fr-CA" dirty="0"/>
          </a:p>
        </p:txBody>
      </p:sp>
      <p:pic>
        <p:nvPicPr>
          <p:cNvPr id="5" name="Image 4"/>
          <p:cNvPicPr>
            <a:picLocks noChangeAspect="1"/>
          </p:cNvPicPr>
          <p:nvPr/>
        </p:nvPicPr>
        <p:blipFill rotWithShape="1">
          <a:blip r:embed="rId2">
            <a:extLst>
              <a:ext uri="{28A0092B-C50C-407E-A947-70E740481C1C}">
                <a14:useLocalDpi xmlns:a14="http://schemas.microsoft.com/office/drawing/2010/main" val="0"/>
              </a:ext>
            </a:extLst>
          </a:blip>
          <a:srcRect l="5167" t="8942" r="3984"/>
          <a:stretch/>
        </p:blipFill>
        <p:spPr>
          <a:xfrm>
            <a:off x="-148856" y="1818167"/>
            <a:ext cx="9420447" cy="4635169"/>
          </a:xfrm>
          <a:prstGeom prst="rect">
            <a:avLst/>
          </a:prstGeom>
        </p:spPr>
      </p:pic>
    </p:spTree>
    <p:extLst>
      <p:ext uri="{BB962C8B-B14F-4D97-AF65-F5344CB8AC3E}">
        <p14:creationId xmlns:p14="http://schemas.microsoft.com/office/powerpoint/2010/main" val="29769044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CA"/>
          </a:p>
        </p:txBody>
      </p:sp>
      <p:pic>
        <p:nvPicPr>
          <p:cNvPr id="7" name="Espace réservé du contenu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61683" y="4077286"/>
            <a:ext cx="2019048" cy="2006349"/>
          </a:xfrm>
        </p:spPr>
      </p:pic>
      <p:sp>
        <p:nvSpPr>
          <p:cNvPr id="4" name="Rectangle 3"/>
          <p:cNvSpPr/>
          <p:nvPr/>
        </p:nvSpPr>
        <p:spPr>
          <a:xfrm>
            <a:off x="0" y="0"/>
            <a:ext cx="9144000" cy="6858000"/>
          </a:xfrm>
          <a:prstGeom prst="rect">
            <a:avLst/>
          </a:prstGeom>
          <a:solidFill>
            <a:srgbClr val="74CAC1"/>
          </a:solidFill>
          <a:ln>
            <a:solidFill>
              <a:srgbClr val="74CAC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6" name="ZoneTexte 5"/>
          <p:cNvSpPr txBox="1"/>
          <p:nvPr/>
        </p:nvSpPr>
        <p:spPr>
          <a:xfrm>
            <a:off x="1753569" y="2332632"/>
            <a:ext cx="5400600" cy="984885"/>
          </a:xfrm>
          <a:prstGeom prst="rect">
            <a:avLst/>
          </a:prstGeom>
          <a:noFill/>
        </p:spPr>
        <p:txBody>
          <a:bodyPr wrap="square" rtlCol="0">
            <a:spAutoFit/>
          </a:bodyPr>
          <a:lstStyle/>
          <a:p>
            <a:r>
              <a:rPr lang="fr-CA" sz="5800" dirty="0" smtClean="0">
                <a:solidFill>
                  <a:schemeClr val="bg1"/>
                </a:solidFill>
              </a:rPr>
              <a:t>DES QUESTIONS</a:t>
            </a:r>
            <a:endParaRPr lang="fr-CA" sz="5800" dirty="0">
              <a:solidFill>
                <a:schemeClr val="bg1"/>
              </a:solidFill>
            </a:endParaRPr>
          </a:p>
        </p:txBody>
      </p:sp>
      <p:sp>
        <p:nvSpPr>
          <p:cNvPr id="8" name="ZoneTexte 7"/>
          <p:cNvSpPr txBox="1"/>
          <p:nvPr/>
        </p:nvSpPr>
        <p:spPr>
          <a:xfrm>
            <a:off x="3707904" y="3284984"/>
            <a:ext cx="1224136" cy="2862322"/>
          </a:xfrm>
          <a:prstGeom prst="rect">
            <a:avLst/>
          </a:prstGeom>
          <a:noFill/>
        </p:spPr>
        <p:txBody>
          <a:bodyPr wrap="square" rtlCol="0">
            <a:spAutoFit/>
          </a:bodyPr>
          <a:lstStyle/>
          <a:p>
            <a:r>
              <a:rPr lang="fr-CA" sz="18000" dirty="0" smtClean="0">
                <a:solidFill>
                  <a:schemeClr val="bg1"/>
                </a:solidFill>
              </a:rPr>
              <a:t>?</a:t>
            </a:r>
            <a:endParaRPr lang="fr-CA" sz="18000" dirty="0">
              <a:solidFill>
                <a:schemeClr val="bg1"/>
              </a:solidFill>
            </a:endParaRPr>
          </a:p>
        </p:txBody>
      </p:sp>
      <p:sp>
        <p:nvSpPr>
          <p:cNvPr id="10" name="Rectangle 9"/>
          <p:cNvSpPr/>
          <p:nvPr/>
        </p:nvSpPr>
        <p:spPr>
          <a:xfrm>
            <a:off x="0" y="6655668"/>
            <a:ext cx="9144000" cy="202332"/>
          </a:xfrm>
          <a:prstGeom prst="rect">
            <a:avLst/>
          </a:prstGeom>
          <a:solidFill>
            <a:srgbClr val="6E499D"/>
          </a:solidFill>
          <a:ln>
            <a:solidFill>
              <a:srgbClr val="6E49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pic>
        <p:nvPicPr>
          <p:cNvPr id="12" name="Image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35896" y="548680"/>
            <a:ext cx="1368152" cy="135965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9631818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483768" y="404664"/>
            <a:ext cx="4104456" cy="706090"/>
          </a:xfrm>
          <a:solidFill>
            <a:srgbClr val="7030A0"/>
          </a:solidFill>
        </p:spPr>
        <p:txBody>
          <a:bodyPr>
            <a:normAutofit/>
          </a:bodyPr>
          <a:lstStyle/>
          <a:p>
            <a:r>
              <a:rPr lang="fr-CA" sz="3200" dirty="0" smtClean="0">
                <a:solidFill>
                  <a:schemeClr val="bg1"/>
                </a:solidFill>
                <a:latin typeface="Arial" panose="020B0604020202020204" pitchFamily="34" charset="0"/>
                <a:cs typeface="Arial" panose="020B0604020202020204" pitchFamily="34" charset="0"/>
              </a:rPr>
              <a:t>LE PHARMACIEN</a:t>
            </a:r>
            <a:endParaRPr lang="fr-CA" sz="3200" dirty="0">
              <a:solidFill>
                <a:schemeClr val="bg1"/>
              </a:solidFill>
              <a:latin typeface="Arial" panose="020B0604020202020204" pitchFamily="34" charset="0"/>
              <a:cs typeface="Arial" panose="020B0604020202020204" pitchFamily="34" charset="0"/>
            </a:endParaRPr>
          </a:p>
        </p:txBody>
      </p:sp>
      <p:sp>
        <p:nvSpPr>
          <p:cNvPr id="4" name="Rectangle 3"/>
          <p:cNvSpPr/>
          <p:nvPr/>
        </p:nvSpPr>
        <p:spPr>
          <a:xfrm>
            <a:off x="0" y="6655668"/>
            <a:ext cx="9144000" cy="202332"/>
          </a:xfrm>
          <a:prstGeom prst="rect">
            <a:avLst/>
          </a:prstGeom>
          <a:solidFill>
            <a:srgbClr val="6E499D"/>
          </a:solidFill>
          <a:ln>
            <a:solidFill>
              <a:srgbClr val="6E49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7" name="Rectangle à coins arrondis 6"/>
          <p:cNvSpPr/>
          <p:nvPr/>
        </p:nvSpPr>
        <p:spPr>
          <a:xfrm>
            <a:off x="6732240" y="692696"/>
            <a:ext cx="2088232" cy="72008"/>
          </a:xfrm>
          <a:prstGeom prst="round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8" name="Rectangle à coins arrondis 7"/>
          <p:cNvSpPr/>
          <p:nvPr/>
        </p:nvSpPr>
        <p:spPr>
          <a:xfrm>
            <a:off x="267067" y="692696"/>
            <a:ext cx="2088232" cy="72008"/>
          </a:xfrm>
          <a:prstGeom prst="round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3" name="Espace réservé du contenu 2"/>
          <p:cNvSpPr>
            <a:spLocks noGrp="1"/>
          </p:cNvSpPr>
          <p:nvPr>
            <p:ph idx="1"/>
          </p:nvPr>
        </p:nvSpPr>
        <p:spPr>
          <a:xfrm>
            <a:off x="457200" y="1412776"/>
            <a:ext cx="8229600" cy="676671"/>
          </a:xfrm>
        </p:spPr>
        <p:txBody>
          <a:bodyPr>
            <a:normAutofit/>
          </a:bodyPr>
          <a:lstStyle/>
          <a:p>
            <a:pPr marL="0" indent="0">
              <a:buNone/>
            </a:pPr>
            <a:r>
              <a:rPr lang="fr-CA" b="1" dirty="0" smtClean="0">
                <a:solidFill>
                  <a:srgbClr val="F4806F"/>
                </a:solidFill>
                <a:latin typeface="Arial" panose="020B0604020202020204" pitchFamily="34" charset="0"/>
                <a:cs typeface="Arial" panose="020B0604020202020204" pitchFamily="34" charset="0"/>
              </a:rPr>
              <a:t>Que fait-il exactement? </a:t>
            </a:r>
          </a:p>
          <a:p>
            <a:pPr marL="0" indent="0">
              <a:buNone/>
            </a:pPr>
            <a:endParaRPr lang="fr-CA" dirty="0"/>
          </a:p>
          <a:p>
            <a:pPr marL="0" indent="0">
              <a:buNone/>
            </a:pPr>
            <a:endParaRPr lang="fr-CA" dirty="0"/>
          </a:p>
        </p:txBody>
      </p:sp>
      <p:sp>
        <p:nvSpPr>
          <p:cNvPr id="6" name="ZoneTexte 5"/>
          <p:cNvSpPr txBox="1"/>
          <p:nvPr/>
        </p:nvSpPr>
        <p:spPr>
          <a:xfrm>
            <a:off x="611560" y="2276872"/>
            <a:ext cx="7272808" cy="369332"/>
          </a:xfrm>
          <a:prstGeom prst="rect">
            <a:avLst/>
          </a:prstGeom>
          <a:noFill/>
        </p:spPr>
        <p:txBody>
          <a:bodyPr wrap="square" rtlCol="0">
            <a:spAutoFit/>
          </a:bodyPr>
          <a:lstStyle/>
          <a:p>
            <a:endParaRPr lang="fr-CA" dirty="0"/>
          </a:p>
        </p:txBody>
      </p:sp>
      <p:sp>
        <p:nvSpPr>
          <p:cNvPr id="10" name="ZoneTexte 9"/>
          <p:cNvSpPr txBox="1"/>
          <p:nvPr/>
        </p:nvSpPr>
        <p:spPr>
          <a:xfrm>
            <a:off x="611560" y="2060848"/>
            <a:ext cx="8208912" cy="3970318"/>
          </a:xfrm>
          <a:prstGeom prst="rect">
            <a:avLst/>
          </a:prstGeom>
          <a:noFill/>
        </p:spPr>
        <p:txBody>
          <a:bodyPr wrap="square" rtlCol="0">
            <a:spAutoFit/>
          </a:bodyPr>
          <a:lstStyle/>
          <a:p>
            <a:pPr marL="457200" indent="-457200">
              <a:buClr>
                <a:srgbClr val="74CAC1"/>
              </a:buClr>
              <a:buFont typeface="Arial" panose="020B0604020202020204" pitchFamily="34" charset="0"/>
              <a:buChar char="•"/>
            </a:pPr>
            <a:r>
              <a:rPr lang="fr-CA" b="1" dirty="0" smtClean="0">
                <a:solidFill>
                  <a:srgbClr val="6E499D"/>
                </a:solidFill>
                <a:latin typeface="Arial" panose="020B0604020202020204" pitchFamily="34" charset="0"/>
                <a:cs typeface="Arial" panose="020B0604020202020204" pitchFamily="34" charset="0"/>
              </a:rPr>
              <a:t>S’assure </a:t>
            </a:r>
            <a:r>
              <a:rPr lang="fr-CA" dirty="0" smtClean="0">
                <a:latin typeface="Arial" panose="020B0604020202020204" pitchFamily="34" charset="0"/>
                <a:cs typeface="Arial" panose="020B0604020202020204" pitchFamily="34" charset="0"/>
              </a:rPr>
              <a:t>de </a:t>
            </a:r>
            <a:r>
              <a:rPr lang="fr-CA" smtClean="0">
                <a:latin typeface="Arial" panose="020B0604020202020204" pitchFamily="34" charset="0"/>
                <a:cs typeface="Arial" panose="020B0604020202020204" pitchFamily="34" charset="0"/>
              </a:rPr>
              <a:t>l'utilisation </a:t>
            </a:r>
            <a:r>
              <a:rPr lang="fr-CA" smtClean="0">
                <a:latin typeface="Arial" panose="020B0604020202020204" pitchFamily="34" charset="0"/>
                <a:cs typeface="Arial" panose="020B0604020202020204" pitchFamily="34" charset="0"/>
              </a:rPr>
              <a:t>appropriée </a:t>
            </a:r>
            <a:r>
              <a:rPr lang="fr-CA" dirty="0" smtClean="0">
                <a:latin typeface="Arial" panose="020B0604020202020204" pitchFamily="34" charset="0"/>
                <a:cs typeface="Arial" panose="020B0604020202020204" pitchFamily="34" charset="0"/>
              </a:rPr>
              <a:t>des médicaments dans la société</a:t>
            </a:r>
            <a:br>
              <a:rPr lang="fr-CA" dirty="0" smtClean="0">
                <a:latin typeface="Arial" panose="020B0604020202020204" pitchFamily="34" charset="0"/>
                <a:cs typeface="Arial" panose="020B0604020202020204" pitchFamily="34" charset="0"/>
              </a:rPr>
            </a:br>
            <a:endParaRPr lang="fr-CA" dirty="0" smtClean="0">
              <a:latin typeface="Arial" panose="020B0604020202020204" pitchFamily="34" charset="0"/>
              <a:cs typeface="Arial" panose="020B0604020202020204" pitchFamily="34" charset="0"/>
            </a:endParaRPr>
          </a:p>
          <a:p>
            <a:pPr marL="457200" indent="-457200">
              <a:buClr>
                <a:srgbClr val="74CAC1"/>
              </a:buClr>
              <a:buFont typeface="Arial" panose="020B0604020202020204" pitchFamily="34" charset="0"/>
              <a:buChar char="•"/>
            </a:pPr>
            <a:r>
              <a:rPr lang="fr-CA" b="1" dirty="0" smtClean="0">
                <a:solidFill>
                  <a:srgbClr val="6E499D"/>
                </a:solidFill>
                <a:latin typeface="Arial" panose="020B0604020202020204" pitchFamily="34" charset="0"/>
                <a:cs typeface="Arial" panose="020B0604020202020204" pitchFamily="34" charset="0"/>
              </a:rPr>
              <a:t>Analyse</a:t>
            </a:r>
            <a:r>
              <a:rPr lang="fr-CA" b="1" dirty="0" smtClean="0">
                <a:latin typeface="Arial" panose="020B0604020202020204" pitchFamily="34" charset="0"/>
                <a:cs typeface="Arial" panose="020B0604020202020204" pitchFamily="34" charset="0"/>
              </a:rPr>
              <a:t> </a:t>
            </a:r>
            <a:r>
              <a:rPr lang="fr-CA" dirty="0" smtClean="0">
                <a:latin typeface="Arial" panose="020B0604020202020204" pitchFamily="34" charset="0"/>
                <a:cs typeface="Arial" panose="020B0604020202020204" pitchFamily="34" charset="0"/>
              </a:rPr>
              <a:t>les dossiers des patients pour valider le choix des médicaments d’ordonnance d’un prescripteur (bon produit, bonne dose, interactions, etc.)</a:t>
            </a:r>
            <a:br>
              <a:rPr lang="fr-CA" dirty="0" smtClean="0">
                <a:latin typeface="Arial" panose="020B0604020202020204" pitchFamily="34" charset="0"/>
                <a:cs typeface="Arial" panose="020B0604020202020204" pitchFamily="34" charset="0"/>
              </a:rPr>
            </a:br>
            <a:endParaRPr lang="fr-CA" dirty="0" smtClean="0">
              <a:latin typeface="Arial" panose="020B0604020202020204" pitchFamily="34" charset="0"/>
              <a:cs typeface="Arial" panose="020B0604020202020204" pitchFamily="34" charset="0"/>
            </a:endParaRPr>
          </a:p>
          <a:p>
            <a:pPr marL="457200" indent="-457200">
              <a:buClr>
                <a:srgbClr val="74CAC1"/>
              </a:buClr>
              <a:buFont typeface="Arial" panose="020B0604020202020204" pitchFamily="34" charset="0"/>
              <a:buChar char="•"/>
            </a:pPr>
            <a:r>
              <a:rPr lang="fr-CA" b="1" dirty="0" smtClean="0">
                <a:solidFill>
                  <a:srgbClr val="6E499D"/>
                </a:solidFill>
                <a:latin typeface="Arial" panose="020B0604020202020204" pitchFamily="34" charset="0"/>
                <a:cs typeface="Arial" panose="020B0604020202020204" pitchFamily="34" charset="0"/>
              </a:rPr>
              <a:t>Vérifie </a:t>
            </a:r>
            <a:r>
              <a:rPr lang="fr-CA" dirty="0" smtClean="0">
                <a:latin typeface="Arial" panose="020B0604020202020204" pitchFamily="34" charset="0"/>
                <a:cs typeface="Arial" panose="020B0604020202020204" pitchFamily="34" charset="0"/>
              </a:rPr>
              <a:t>si le médicament remis est toujours approprié, efficace et sécuritaire</a:t>
            </a:r>
            <a:br>
              <a:rPr lang="fr-CA" dirty="0" smtClean="0">
                <a:latin typeface="Arial" panose="020B0604020202020204" pitchFamily="34" charset="0"/>
                <a:cs typeface="Arial" panose="020B0604020202020204" pitchFamily="34" charset="0"/>
              </a:rPr>
            </a:br>
            <a:endParaRPr lang="fr-CA" dirty="0" smtClean="0">
              <a:latin typeface="Arial" panose="020B0604020202020204" pitchFamily="34" charset="0"/>
              <a:cs typeface="Arial" panose="020B0604020202020204" pitchFamily="34" charset="0"/>
            </a:endParaRPr>
          </a:p>
          <a:p>
            <a:pPr marL="457200" indent="-457200">
              <a:buClr>
                <a:srgbClr val="74CAC1"/>
              </a:buClr>
              <a:buFont typeface="Arial" panose="020B0604020202020204" pitchFamily="34" charset="0"/>
              <a:buChar char="•"/>
            </a:pPr>
            <a:r>
              <a:rPr lang="fr-CA" b="1" dirty="0" smtClean="0">
                <a:solidFill>
                  <a:srgbClr val="6E499D"/>
                </a:solidFill>
                <a:latin typeface="Arial" panose="020B0604020202020204" pitchFamily="34" charset="0"/>
                <a:cs typeface="Arial" panose="020B0604020202020204" pitchFamily="34" charset="0"/>
              </a:rPr>
              <a:t>Conseille</a:t>
            </a:r>
            <a:r>
              <a:rPr lang="fr-CA" dirty="0" smtClean="0">
                <a:latin typeface="Arial" panose="020B0604020202020204" pitchFamily="34" charset="0"/>
                <a:cs typeface="Arial" panose="020B0604020202020204" pitchFamily="34" charset="0"/>
              </a:rPr>
              <a:t> les patients et les autres professionnels de la santé sur les médicaments</a:t>
            </a:r>
            <a:br>
              <a:rPr lang="fr-CA" dirty="0" smtClean="0">
                <a:latin typeface="Arial" panose="020B0604020202020204" pitchFamily="34" charset="0"/>
                <a:cs typeface="Arial" panose="020B0604020202020204" pitchFamily="34" charset="0"/>
              </a:rPr>
            </a:br>
            <a:endParaRPr lang="fr-CA" dirty="0" smtClean="0">
              <a:latin typeface="Arial" panose="020B0604020202020204" pitchFamily="34" charset="0"/>
              <a:cs typeface="Arial" panose="020B0604020202020204" pitchFamily="34" charset="0"/>
            </a:endParaRPr>
          </a:p>
          <a:p>
            <a:pPr marL="457200" indent="-457200">
              <a:buClr>
                <a:srgbClr val="74CAC1"/>
              </a:buClr>
              <a:buFont typeface="Arial" panose="020B0604020202020204" pitchFamily="34" charset="0"/>
              <a:buChar char="•"/>
            </a:pPr>
            <a:r>
              <a:rPr lang="fr-CA" b="1" dirty="0" smtClean="0">
                <a:solidFill>
                  <a:srgbClr val="6E499D"/>
                </a:solidFill>
                <a:latin typeface="Arial" panose="020B0604020202020204" pitchFamily="34" charset="0"/>
                <a:cs typeface="Arial" panose="020B0604020202020204" pitchFamily="34" charset="0"/>
              </a:rPr>
              <a:t>Participe</a:t>
            </a:r>
            <a:r>
              <a:rPr lang="fr-CA" dirty="0" smtClean="0">
                <a:latin typeface="Arial" panose="020B0604020202020204" pitchFamily="34" charset="0"/>
                <a:cs typeface="Arial" panose="020B0604020202020204" pitchFamily="34" charset="0"/>
              </a:rPr>
              <a:t> activement à la promotion et à l’amélioration de la santé et du bien-être de la population</a:t>
            </a:r>
            <a:endParaRPr lang="fr-CA"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815326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483768" y="404664"/>
            <a:ext cx="4104456" cy="706090"/>
          </a:xfrm>
          <a:solidFill>
            <a:srgbClr val="7030A0"/>
          </a:solidFill>
        </p:spPr>
        <p:txBody>
          <a:bodyPr>
            <a:normAutofit/>
          </a:bodyPr>
          <a:lstStyle/>
          <a:p>
            <a:r>
              <a:rPr lang="fr-CA" sz="3200" dirty="0" smtClean="0">
                <a:solidFill>
                  <a:schemeClr val="bg1"/>
                </a:solidFill>
                <a:latin typeface="Arial" panose="020B0604020202020204" pitchFamily="34" charset="0"/>
                <a:cs typeface="Arial" panose="020B0604020202020204" pitchFamily="34" charset="0"/>
              </a:rPr>
              <a:t>LE PHARMACIEN</a:t>
            </a:r>
            <a:endParaRPr lang="fr-CA" sz="3200" dirty="0">
              <a:solidFill>
                <a:schemeClr val="bg1"/>
              </a:solidFill>
              <a:latin typeface="Arial" panose="020B0604020202020204" pitchFamily="34" charset="0"/>
              <a:cs typeface="Arial" panose="020B0604020202020204" pitchFamily="34" charset="0"/>
            </a:endParaRPr>
          </a:p>
        </p:txBody>
      </p:sp>
      <p:sp>
        <p:nvSpPr>
          <p:cNvPr id="4" name="Rectangle 3"/>
          <p:cNvSpPr/>
          <p:nvPr/>
        </p:nvSpPr>
        <p:spPr>
          <a:xfrm>
            <a:off x="0" y="6655668"/>
            <a:ext cx="9144000" cy="202332"/>
          </a:xfrm>
          <a:prstGeom prst="rect">
            <a:avLst/>
          </a:prstGeom>
          <a:solidFill>
            <a:srgbClr val="6E499D"/>
          </a:solidFill>
          <a:ln>
            <a:solidFill>
              <a:srgbClr val="6E49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7" name="Rectangle à coins arrondis 6"/>
          <p:cNvSpPr/>
          <p:nvPr/>
        </p:nvSpPr>
        <p:spPr>
          <a:xfrm>
            <a:off x="6732240" y="692696"/>
            <a:ext cx="2088232" cy="72008"/>
          </a:xfrm>
          <a:prstGeom prst="round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8" name="Rectangle à coins arrondis 7"/>
          <p:cNvSpPr/>
          <p:nvPr/>
        </p:nvSpPr>
        <p:spPr>
          <a:xfrm>
            <a:off x="267067" y="692696"/>
            <a:ext cx="2088232" cy="72008"/>
          </a:xfrm>
          <a:prstGeom prst="round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3" name="Espace réservé du contenu 2"/>
          <p:cNvSpPr>
            <a:spLocks noGrp="1"/>
          </p:cNvSpPr>
          <p:nvPr>
            <p:ph idx="1"/>
          </p:nvPr>
        </p:nvSpPr>
        <p:spPr>
          <a:xfrm>
            <a:off x="457200" y="1484784"/>
            <a:ext cx="8229600" cy="676671"/>
          </a:xfrm>
        </p:spPr>
        <p:txBody>
          <a:bodyPr>
            <a:normAutofit/>
          </a:bodyPr>
          <a:lstStyle/>
          <a:p>
            <a:pPr marL="0" indent="0">
              <a:buNone/>
            </a:pPr>
            <a:r>
              <a:rPr lang="fr-CA" b="1" dirty="0">
                <a:solidFill>
                  <a:srgbClr val="F4806F"/>
                </a:solidFill>
                <a:latin typeface="Arial" panose="020B0604020202020204" pitchFamily="34" charset="0"/>
                <a:cs typeface="Arial" panose="020B0604020202020204" pitchFamily="34" charset="0"/>
              </a:rPr>
              <a:t>Que fait-il exactement? </a:t>
            </a:r>
          </a:p>
          <a:p>
            <a:pPr marL="0" indent="0">
              <a:buNone/>
            </a:pPr>
            <a:endParaRPr lang="fr-CA" dirty="0"/>
          </a:p>
          <a:p>
            <a:pPr marL="0" indent="0">
              <a:buNone/>
            </a:pPr>
            <a:endParaRPr lang="fr-CA" dirty="0"/>
          </a:p>
        </p:txBody>
      </p:sp>
      <p:sp>
        <p:nvSpPr>
          <p:cNvPr id="9" name="Rectangle 8"/>
          <p:cNvSpPr/>
          <p:nvPr/>
        </p:nvSpPr>
        <p:spPr>
          <a:xfrm>
            <a:off x="0" y="2862228"/>
            <a:ext cx="9144000" cy="2366972"/>
          </a:xfrm>
          <a:prstGeom prst="rect">
            <a:avLst/>
          </a:prstGeom>
          <a:solidFill>
            <a:srgbClr val="FED6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0" name="ZoneTexte 9"/>
          <p:cNvSpPr txBox="1"/>
          <p:nvPr/>
        </p:nvSpPr>
        <p:spPr>
          <a:xfrm>
            <a:off x="611560" y="3033652"/>
            <a:ext cx="7905333" cy="1754326"/>
          </a:xfrm>
          <a:prstGeom prst="rect">
            <a:avLst/>
          </a:prstGeom>
          <a:noFill/>
        </p:spPr>
        <p:txBody>
          <a:bodyPr wrap="square" rtlCol="0">
            <a:spAutoFit/>
          </a:bodyPr>
          <a:lstStyle/>
          <a:p>
            <a:r>
              <a:rPr lang="fr-CA" sz="3600" dirty="0">
                <a:latin typeface="Arial" panose="020B0604020202020204" pitchFamily="34" charset="0"/>
                <a:cs typeface="Arial" panose="020B0604020202020204" pitchFamily="34" charset="0"/>
              </a:rPr>
              <a:t>Nous sommes </a:t>
            </a:r>
            <a:r>
              <a:rPr lang="fr-CA" sz="3600" b="1" dirty="0">
                <a:latin typeface="Arial" panose="020B0604020202020204" pitchFamily="34" charset="0"/>
                <a:cs typeface="Arial" panose="020B0604020202020204" pitchFamily="34" charset="0"/>
              </a:rPr>
              <a:t>loin du qualificatif</a:t>
            </a:r>
            <a:r>
              <a:rPr lang="fr-CA" sz="3600" dirty="0">
                <a:latin typeface="Arial" panose="020B0604020202020204" pitchFamily="34" charset="0"/>
                <a:cs typeface="Arial" panose="020B0604020202020204" pitchFamily="34" charset="0"/>
              </a:rPr>
              <a:t> </a:t>
            </a:r>
            <a:r>
              <a:rPr lang="fr-CA" sz="3600" dirty="0" smtClean="0">
                <a:latin typeface="Arial" panose="020B0604020202020204" pitchFamily="34" charset="0"/>
                <a:cs typeface="Arial" panose="020B0604020202020204" pitchFamily="34" charset="0"/>
              </a:rPr>
              <a:t>de « </a:t>
            </a:r>
            <a:r>
              <a:rPr lang="fr-CA" sz="3600" dirty="0">
                <a:latin typeface="Arial" panose="020B0604020202020204" pitchFamily="34" charset="0"/>
                <a:cs typeface="Arial" panose="020B0604020202020204" pitchFamily="34" charset="0"/>
              </a:rPr>
              <a:t>compteurs de pilules » auparavant associé à </a:t>
            </a:r>
            <a:r>
              <a:rPr lang="fr-CA" sz="3600" dirty="0" smtClean="0">
                <a:latin typeface="Arial" panose="020B0604020202020204" pitchFamily="34" charset="0"/>
                <a:cs typeface="Arial" panose="020B0604020202020204" pitchFamily="34" charset="0"/>
              </a:rPr>
              <a:t>cette profession</a:t>
            </a:r>
            <a:r>
              <a:rPr lang="fr-CA" sz="3600" dirty="0">
                <a:latin typeface="Arial" panose="020B0604020202020204" pitchFamily="34" charset="0"/>
                <a:cs typeface="Arial" panose="020B0604020202020204" pitchFamily="34" charset="0"/>
              </a:rPr>
              <a:t>!</a:t>
            </a:r>
          </a:p>
        </p:txBody>
      </p:sp>
      <p:pic>
        <p:nvPicPr>
          <p:cNvPr id="5" name="Imag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708426">
            <a:off x="6662540" y="4653136"/>
            <a:ext cx="1606434" cy="159633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18517054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655668"/>
            <a:ext cx="9144000" cy="202332"/>
          </a:xfrm>
          <a:prstGeom prst="rect">
            <a:avLst/>
          </a:prstGeom>
          <a:solidFill>
            <a:srgbClr val="6E499D"/>
          </a:solidFill>
          <a:ln>
            <a:solidFill>
              <a:srgbClr val="6E49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3" name="Rectangle 2"/>
          <p:cNvSpPr/>
          <p:nvPr/>
        </p:nvSpPr>
        <p:spPr>
          <a:xfrm>
            <a:off x="1043608" y="1484784"/>
            <a:ext cx="3456384" cy="4752528"/>
          </a:xfrm>
          <a:prstGeom prst="rect">
            <a:avLst/>
          </a:prstGeom>
          <a:solidFill>
            <a:srgbClr val="F4806F"/>
          </a:solidFill>
          <a:ln>
            <a:solidFill>
              <a:srgbClr val="F480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9" name="Rectangle 8"/>
          <p:cNvSpPr/>
          <p:nvPr/>
        </p:nvSpPr>
        <p:spPr>
          <a:xfrm>
            <a:off x="4499992" y="1484784"/>
            <a:ext cx="3744416" cy="4752528"/>
          </a:xfrm>
          <a:prstGeom prst="rect">
            <a:avLst/>
          </a:prstGeom>
          <a:solidFill>
            <a:srgbClr val="74CAC1"/>
          </a:solidFill>
          <a:ln>
            <a:solidFill>
              <a:srgbClr val="74CAC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2" name="Rectangle 11"/>
          <p:cNvSpPr/>
          <p:nvPr/>
        </p:nvSpPr>
        <p:spPr>
          <a:xfrm>
            <a:off x="3288743" y="2060848"/>
            <a:ext cx="1283257" cy="72008"/>
          </a:xfrm>
          <a:prstGeom prst="rect">
            <a:avLst/>
          </a:prstGeom>
          <a:solidFill>
            <a:srgbClr val="74CAC1"/>
          </a:solidFill>
          <a:ln>
            <a:solidFill>
              <a:srgbClr val="74CAC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3" name="Rectangle 12"/>
          <p:cNvSpPr/>
          <p:nvPr/>
        </p:nvSpPr>
        <p:spPr>
          <a:xfrm>
            <a:off x="4499991" y="2060848"/>
            <a:ext cx="1008111" cy="72008"/>
          </a:xfrm>
          <a:prstGeom prst="rect">
            <a:avLst/>
          </a:prstGeom>
          <a:solidFill>
            <a:srgbClr val="F4806F"/>
          </a:solidFill>
          <a:ln>
            <a:solidFill>
              <a:srgbClr val="F480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4" name="ZoneTexte 13"/>
          <p:cNvSpPr txBox="1"/>
          <p:nvPr/>
        </p:nvSpPr>
        <p:spPr>
          <a:xfrm>
            <a:off x="2254856" y="1912186"/>
            <a:ext cx="1033887" cy="369332"/>
          </a:xfrm>
          <a:prstGeom prst="rect">
            <a:avLst/>
          </a:prstGeom>
          <a:noFill/>
        </p:spPr>
        <p:txBody>
          <a:bodyPr wrap="square" rtlCol="0">
            <a:spAutoFit/>
          </a:bodyPr>
          <a:lstStyle/>
          <a:p>
            <a:r>
              <a:rPr lang="fr-CA" b="1" dirty="0" smtClean="0">
                <a:solidFill>
                  <a:srgbClr val="C04945"/>
                </a:solidFill>
              </a:rPr>
              <a:t>MYTHE</a:t>
            </a:r>
            <a:endParaRPr lang="fr-CA" b="1" dirty="0">
              <a:solidFill>
                <a:srgbClr val="C04945"/>
              </a:solidFill>
            </a:endParaRPr>
          </a:p>
        </p:txBody>
      </p:sp>
      <p:sp>
        <p:nvSpPr>
          <p:cNvPr id="15" name="ZoneTexte 14"/>
          <p:cNvSpPr txBox="1"/>
          <p:nvPr/>
        </p:nvSpPr>
        <p:spPr>
          <a:xfrm>
            <a:off x="5698353" y="1938318"/>
            <a:ext cx="1177903" cy="338554"/>
          </a:xfrm>
          <a:prstGeom prst="rect">
            <a:avLst/>
          </a:prstGeom>
          <a:noFill/>
        </p:spPr>
        <p:txBody>
          <a:bodyPr wrap="square" rtlCol="0">
            <a:spAutoFit/>
          </a:bodyPr>
          <a:lstStyle/>
          <a:p>
            <a:r>
              <a:rPr lang="fr-CA" sz="1600" b="1" dirty="0" smtClean="0">
                <a:solidFill>
                  <a:srgbClr val="059296"/>
                </a:solidFill>
                <a:latin typeface="Arial" panose="020B0604020202020204" pitchFamily="34" charset="0"/>
                <a:cs typeface="Arial" panose="020B0604020202020204" pitchFamily="34" charset="0"/>
              </a:rPr>
              <a:t>RÉALITÉ</a:t>
            </a:r>
            <a:endParaRPr lang="fr-CA" sz="1600" b="1" dirty="0">
              <a:solidFill>
                <a:srgbClr val="059296"/>
              </a:solidFill>
              <a:latin typeface="Arial" panose="020B0604020202020204" pitchFamily="34" charset="0"/>
              <a:cs typeface="Arial" panose="020B0604020202020204" pitchFamily="34" charset="0"/>
            </a:endParaRPr>
          </a:p>
        </p:txBody>
      </p:sp>
      <p:sp>
        <p:nvSpPr>
          <p:cNvPr id="16" name="ZoneTexte 15"/>
          <p:cNvSpPr txBox="1"/>
          <p:nvPr/>
        </p:nvSpPr>
        <p:spPr>
          <a:xfrm>
            <a:off x="1043608" y="2276872"/>
            <a:ext cx="3168352" cy="584775"/>
          </a:xfrm>
          <a:prstGeom prst="rect">
            <a:avLst/>
          </a:prstGeom>
          <a:noFill/>
        </p:spPr>
        <p:txBody>
          <a:bodyPr wrap="square" rtlCol="0">
            <a:spAutoFit/>
          </a:bodyPr>
          <a:lstStyle/>
          <a:p>
            <a:pPr algn="ctr"/>
            <a:r>
              <a:rPr lang="fr-CA" sz="1600" dirty="0" smtClean="0">
                <a:solidFill>
                  <a:schemeClr val="bg1"/>
                </a:solidFill>
                <a:latin typeface="Arial" panose="020B0604020202020204" pitchFamily="34" charset="0"/>
                <a:cs typeface="Arial" panose="020B0604020202020204" pitchFamily="34" charset="0"/>
              </a:rPr>
              <a:t>Le pharmacien travaille</a:t>
            </a:r>
            <a:br>
              <a:rPr lang="fr-CA" sz="1600" dirty="0" smtClean="0">
                <a:solidFill>
                  <a:schemeClr val="bg1"/>
                </a:solidFill>
                <a:latin typeface="Arial" panose="020B0604020202020204" pitchFamily="34" charset="0"/>
                <a:cs typeface="Arial" panose="020B0604020202020204" pitchFamily="34" charset="0"/>
              </a:rPr>
            </a:br>
            <a:r>
              <a:rPr lang="fr-CA" sz="1600" dirty="0" smtClean="0">
                <a:solidFill>
                  <a:schemeClr val="bg1"/>
                </a:solidFill>
                <a:latin typeface="Arial" panose="020B0604020202020204" pitchFamily="34" charset="0"/>
                <a:cs typeface="Arial" panose="020B0604020202020204" pitchFamily="34" charset="0"/>
              </a:rPr>
              <a:t>en solitaire. </a:t>
            </a:r>
            <a:endParaRPr lang="fr-CA" sz="1600" dirty="0">
              <a:solidFill>
                <a:schemeClr val="bg1"/>
              </a:solidFill>
              <a:latin typeface="Arial" panose="020B0604020202020204" pitchFamily="34" charset="0"/>
              <a:cs typeface="Arial" panose="020B0604020202020204" pitchFamily="34" charset="0"/>
            </a:endParaRPr>
          </a:p>
        </p:txBody>
      </p:sp>
      <p:sp>
        <p:nvSpPr>
          <p:cNvPr id="17" name="ZoneTexte 16"/>
          <p:cNvSpPr txBox="1"/>
          <p:nvPr/>
        </p:nvSpPr>
        <p:spPr>
          <a:xfrm>
            <a:off x="4572001" y="2276871"/>
            <a:ext cx="3600399" cy="1323439"/>
          </a:xfrm>
          <a:prstGeom prst="rect">
            <a:avLst/>
          </a:prstGeom>
          <a:noFill/>
        </p:spPr>
        <p:txBody>
          <a:bodyPr wrap="square" rtlCol="0">
            <a:spAutoFit/>
          </a:bodyPr>
          <a:lstStyle/>
          <a:p>
            <a:pPr algn="ctr"/>
            <a:r>
              <a:rPr lang="fr-CA" sz="1600" dirty="0" smtClean="0">
                <a:solidFill>
                  <a:schemeClr val="bg1"/>
                </a:solidFill>
                <a:latin typeface="Arial" panose="020B0604020202020204" pitchFamily="34" charset="0"/>
                <a:cs typeface="Arial" panose="020B0604020202020204" pitchFamily="34" charset="0"/>
              </a:rPr>
              <a:t>Le pharmacien travaille en collaboration avec les médecins, les infirmières, son équipe technique ainsi que les autres professionnels de la santé.</a:t>
            </a:r>
            <a:endParaRPr lang="fr-CA" sz="1600" dirty="0">
              <a:solidFill>
                <a:schemeClr val="bg1"/>
              </a:solidFill>
              <a:latin typeface="Arial" panose="020B0604020202020204" pitchFamily="34" charset="0"/>
              <a:cs typeface="Arial" panose="020B0604020202020204" pitchFamily="34" charset="0"/>
            </a:endParaRPr>
          </a:p>
        </p:txBody>
      </p:sp>
      <p:sp>
        <p:nvSpPr>
          <p:cNvPr id="21" name="ZoneTexte 20"/>
          <p:cNvSpPr txBox="1"/>
          <p:nvPr/>
        </p:nvSpPr>
        <p:spPr>
          <a:xfrm>
            <a:off x="5698353" y="3666510"/>
            <a:ext cx="1177903" cy="338554"/>
          </a:xfrm>
          <a:prstGeom prst="rect">
            <a:avLst/>
          </a:prstGeom>
          <a:noFill/>
        </p:spPr>
        <p:txBody>
          <a:bodyPr wrap="square" rtlCol="0">
            <a:spAutoFit/>
          </a:bodyPr>
          <a:lstStyle/>
          <a:p>
            <a:r>
              <a:rPr lang="fr-CA" sz="1600" b="1" dirty="0" smtClean="0">
                <a:solidFill>
                  <a:srgbClr val="059296"/>
                </a:solidFill>
                <a:latin typeface="Arial" panose="020B0604020202020204" pitchFamily="34" charset="0"/>
                <a:cs typeface="Arial" panose="020B0604020202020204" pitchFamily="34" charset="0"/>
              </a:rPr>
              <a:t>RÉALITÉ</a:t>
            </a:r>
            <a:endParaRPr lang="fr-CA" sz="1600" b="1" dirty="0">
              <a:solidFill>
                <a:srgbClr val="059296"/>
              </a:solidFill>
              <a:latin typeface="Arial" panose="020B0604020202020204" pitchFamily="34" charset="0"/>
              <a:cs typeface="Arial" panose="020B0604020202020204" pitchFamily="34" charset="0"/>
            </a:endParaRPr>
          </a:p>
        </p:txBody>
      </p:sp>
      <p:sp>
        <p:nvSpPr>
          <p:cNvPr id="22" name="ZoneTexte 21"/>
          <p:cNvSpPr txBox="1"/>
          <p:nvPr/>
        </p:nvSpPr>
        <p:spPr>
          <a:xfrm>
            <a:off x="1196008" y="4104367"/>
            <a:ext cx="3168352" cy="830997"/>
          </a:xfrm>
          <a:prstGeom prst="rect">
            <a:avLst/>
          </a:prstGeom>
          <a:noFill/>
        </p:spPr>
        <p:txBody>
          <a:bodyPr wrap="square" rtlCol="0">
            <a:spAutoFit/>
          </a:bodyPr>
          <a:lstStyle/>
          <a:p>
            <a:pPr algn="ctr"/>
            <a:r>
              <a:rPr lang="fr-CA" sz="1600" dirty="0" smtClean="0">
                <a:solidFill>
                  <a:schemeClr val="bg1"/>
                </a:solidFill>
                <a:latin typeface="Arial" panose="020B0604020202020204" pitchFamily="34" charset="0"/>
                <a:cs typeface="Arial" panose="020B0604020202020204" pitchFamily="34" charset="0"/>
              </a:rPr>
              <a:t>Le pharmacien exécute seulement les ordonnances du médecin. </a:t>
            </a:r>
            <a:endParaRPr lang="fr-CA" sz="1600" dirty="0">
              <a:solidFill>
                <a:schemeClr val="bg1"/>
              </a:solidFill>
              <a:latin typeface="Arial" panose="020B0604020202020204" pitchFamily="34" charset="0"/>
              <a:cs typeface="Arial" panose="020B0604020202020204" pitchFamily="34" charset="0"/>
            </a:endParaRPr>
          </a:p>
        </p:txBody>
      </p:sp>
      <p:sp>
        <p:nvSpPr>
          <p:cNvPr id="23" name="ZoneTexte 22"/>
          <p:cNvSpPr txBox="1"/>
          <p:nvPr/>
        </p:nvSpPr>
        <p:spPr>
          <a:xfrm>
            <a:off x="4572000" y="4077072"/>
            <a:ext cx="3456384" cy="1815882"/>
          </a:xfrm>
          <a:prstGeom prst="rect">
            <a:avLst/>
          </a:prstGeom>
          <a:noFill/>
        </p:spPr>
        <p:txBody>
          <a:bodyPr wrap="square" rtlCol="0">
            <a:spAutoFit/>
          </a:bodyPr>
          <a:lstStyle/>
          <a:p>
            <a:pPr algn="ctr"/>
            <a:r>
              <a:rPr lang="fr-CA" sz="1600" dirty="0">
                <a:solidFill>
                  <a:schemeClr val="bg1"/>
                </a:solidFill>
                <a:latin typeface="Arial" panose="020B0604020202020204" pitchFamily="34" charset="0"/>
                <a:cs typeface="Arial" panose="020B0604020202020204" pitchFamily="34" charset="0"/>
              </a:rPr>
              <a:t>Le pharmacien surveille aussi l’efficacité des traitements, émet des recommandations au médecin, prescrit certains médicaments et bien plus. Tout cela se fait dans une relation de confiance avec son patient.</a:t>
            </a:r>
          </a:p>
        </p:txBody>
      </p:sp>
      <p:sp>
        <p:nvSpPr>
          <p:cNvPr id="26" name="ZoneTexte 25"/>
          <p:cNvSpPr txBox="1"/>
          <p:nvPr/>
        </p:nvSpPr>
        <p:spPr>
          <a:xfrm>
            <a:off x="2267744" y="3651121"/>
            <a:ext cx="1033887" cy="369332"/>
          </a:xfrm>
          <a:prstGeom prst="rect">
            <a:avLst/>
          </a:prstGeom>
          <a:noFill/>
        </p:spPr>
        <p:txBody>
          <a:bodyPr wrap="square" rtlCol="0">
            <a:spAutoFit/>
          </a:bodyPr>
          <a:lstStyle/>
          <a:p>
            <a:r>
              <a:rPr lang="fr-CA" b="1" dirty="0" smtClean="0">
                <a:solidFill>
                  <a:srgbClr val="C04945"/>
                </a:solidFill>
              </a:rPr>
              <a:t>MYTHE</a:t>
            </a:r>
            <a:endParaRPr lang="fr-CA" b="1" dirty="0">
              <a:solidFill>
                <a:srgbClr val="C04945"/>
              </a:solidFill>
            </a:endParaRPr>
          </a:p>
        </p:txBody>
      </p:sp>
      <p:sp>
        <p:nvSpPr>
          <p:cNvPr id="27" name="Rectangle 26"/>
          <p:cNvSpPr/>
          <p:nvPr/>
        </p:nvSpPr>
        <p:spPr>
          <a:xfrm>
            <a:off x="3280091" y="3799783"/>
            <a:ext cx="1283257" cy="72008"/>
          </a:xfrm>
          <a:prstGeom prst="rect">
            <a:avLst/>
          </a:prstGeom>
          <a:solidFill>
            <a:srgbClr val="74CAC1"/>
          </a:solidFill>
          <a:ln>
            <a:solidFill>
              <a:srgbClr val="74CAC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28" name="Rectangle 27"/>
          <p:cNvSpPr/>
          <p:nvPr/>
        </p:nvSpPr>
        <p:spPr>
          <a:xfrm>
            <a:off x="4491339" y="3799783"/>
            <a:ext cx="1008111" cy="72008"/>
          </a:xfrm>
          <a:prstGeom prst="rect">
            <a:avLst/>
          </a:prstGeom>
          <a:solidFill>
            <a:srgbClr val="F4806F"/>
          </a:solidFill>
          <a:ln>
            <a:solidFill>
              <a:srgbClr val="F480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29" name="Titre 1"/>
          <p:cNvSpPr txBox="1">
            <a:spLocks/>
          </p:cNvSpPr>
          <p:nvPr/>
        </p:nvSpPr>
        <p:spPr>
          <a:xfrm>
            <a:off x="2411760" y="404664"/>
            <a:ext cx="4248472" cy="706090"/>
          </a:xfrm>
          <a:prstGeom prst="rect">
            <a:avLst/>
          </a:prstGeom>
          <a:solidFill>
            <a:srgbClr val="7030A0"/>
          </a:solidFill>
        </p:spPr>
        <p:txBody>
          <a:bodyPr vert="horz" lIns="91440" tIns="45720" rIns="91440" bIns="45720" rtlCol="0" anchor="ctr">
            <a:normAutofit fontScale="9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CA" sz="3200" smtClean="0">
                <a:solidFill>
                  <a:schemeClr val="bg1"/>
                </a:solidFill>
                <a:latin typeface="Arial" panose="020B0604020202020204" pitchFamily="34" charset="0"/>
                <a:cs typeface="Arial" panose="020B0604020202020204" pitchFamily="34" charset="0"/>
              </a:rPr>
              <a:t>MYTHES ET RÉALITÉS</a:t>
            </a:r>
            <a:endParaRPr lang="fr-CA" sz="3200" dirty="0">
              <a:solidFill>
                <a:schemeClr val="bg1"/>
              </a:solidFill>
              <a:latin typeface="Arial" panose="020B0604020202020204" pitchFamily="34" charset="0"/>
              <a:cs typeface="Arial" panose="020B0604020202020204" pitchFamily="34" charset="0"/>
            </a:endParaRPr>
          </a:p>
        </p:txBody>
      </p:sp>
      <p:sp>
        <p:nvSpPr>
          <p:cNvPr id="30" name="Rectangle à coins arrondis 29"/>
          <p:cNvSpPr/>
          <p:nvPr/>
        </p:nvSpPr>
        <p:spPr>
          <a:xfrm>
            <a:off x="6876256" y="692696"/>
            <a:ext cx="1944216" cy="72008"/>
          </a:xfrm>
          <a:prstGeom prst="round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31" name="Rectangle à coins arrondis 30"/>
          <p:cNvSpPr/>
          <p:nvPr/>
        </p:nvSpPr>
        <p:spPr>
          <a:xfrm>
            <a:off x="267067" y="692696"/>
            <a:ext cx="1928669" cy="72008"/>
          </a:xfrm>
          <a:prstGeom prst="round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Tree>
    <p:extLst>
      <p:ext uri="{BB962C8B-B14F-4D97-AF65-F5344CB8AC3E}">
        <p14:creationId xmlns:p14="http://schemas.microsoft.com/office/powerpoint/2010/main" val="19015659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411760" y="404664"/>
            <a:ext cx="4248472" cy="706090"/>
          </a:xfrm>
          <a:solidFill>
            <a:srgbClr val="7030A0"/>
          </a:solidFill>
        </p:spPr>
        <p:txBody>
          <a:bodyPr>
            <a:normAutofit fontScale="90000"/>
          </a:bodyPr>
          <a:lstStyle/>
          <a:p>
            <a:r>
              <a:rPr lang="fr-CA" sz="3200" dirty="0" smtClean="0">
                <a:solidFill>
                  <a:schemeClr val="bg1"/>
                </a:solidFill>
                <a:latin typeface="Arial" panose="020B0604020202020204" pitchFamily="34" charset="0"/>
                <a:cs typeface="Arial" panose="020B0604020202020204" pitchFamily="34" charset="0"/>
              </a:rPr>
              <a:t>MYTHES ET RÉALITÉS</a:t>
            </a:r>
            <a:endParaRPr lang="fr-CA" sz="3200" dirty="0">
              <a:solidFill>
                <a:schemeClr val="bg1"/>
              </a:solidFill>
              <a:latin typeface="Arial" panose="020B0604020202020204" pitchFamily="34" charset="0"/>
              <a:cs typeface="Arial" panose="020B0604020202020204" pitchFamily="34" charset="0"/>
            </a:endParaRPr>
          </a:p>
        </p:txBody>
      </p:sp>
      <p:sp>
        <p:nvSpPr>
          <p:cNvPr id="4" name="Rectangle 3"/>
          <p:cNvSpPr/>
          <p:nvPr/>
        </p:nvSpPr>
        <p:spPr>
          <a:xfrm>
            <a:off x="0" y="6655668"/>
            <a:ext cx="9144000" cy="202332"/>
          </a:xfrm>
          <a:prstGeom prst="rect">
            <a:avLst/>
          </a:prstGeom>
          <a:solidFill>
            <a:srgbClr val="6E499D"/>
          </a:solidFill>
          <a:ln>
            <a:solidFill>
              <a:srgbClr val="6E49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7" name="Rectangle à coins arrondis 6"/>
          <p:cNvSpPr/>
          <p:nvPr/>
        </p:nvSpPr>
        <p:spPr>
          <a:xfrm>
            <a:off x="6876256" y="692696"/>
            <a:ext cx="1944216" cy="72008"/>
          </a:xfrm>
          <a:prstGeom prst="round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8" name="Rectangle à coins arrondis 7"/>
          <p:cNvSpPr/>
          <p:nvPr/>
        </p:nvSpPr>
        <p:spPr>
          <a:xfrm>
            <a:off x="267067" y="692696"/>
            <a:ext cx="1928669" cy="72008"/>
          </a:xfrm>
          <a:prstGeom prst="round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3" name="Rectangle 2"/>
          <p:cNvSpPr/>
          <p:nvPr/>
        </p:nvSpPr>
        <p:spPr>
          <a:xfrm>
            <a:off x="1043608" y="1484784"/>
            <a:ext cx="3456384" cy="4752528"/>
          </a:xfrm>
          <a:prstGeom prst="rect">
            <a:avLst/>
          </a:prstGeom>
          <a:solidFill>
            <a:srgbClr val="F4806F"/>
          </a:solidFill>
          <a:ln>
            <a:solidFill>
              <a:srgbClr val="F480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9" name="Rectangle 8"/>
          <p:cNvSpPr/>
          <p:nvPr/>
        </p:nvSpPr>
        <p:spPr>
          <a:xfrm>
            <a:off x="4499992" y="1484784"/>
            <a:ext cx="3744416" cy="4752528"/>
          </a:xfrm>
          <a:prstGeom prst="rect">
            <a:avLst/>
          </a:prstGeom>
          <a:solidFill>
            <a:srgbClr val="74CAC1"/>
          </a:solidFill>
          <a:ln>
            <a:solidFill>
              <a:srgbClr val="74CAC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2" name="Rectangle 11"/>
          <p:cNvSpPr/>
          <p:nvPr/>
        </p:nvSpPr>
        <p:spPr>
          <a:xfrm>
            <a:off x="3288743" y="2060848"/>
            <a:ext cx="1283257" cy="72008"/>
          </a:xfrm>
          <a:prstGeom prst="rect">
            <a:avLst/>
          </a:prstGeom>
          <a:solidFill>
            <a:srgbClr val="74CAC1"/>
          </a:solidFill>
          <a:ln>
            <a:solidFill>
              <a:srgbClr val="74CAC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3" name="Rectangle 12"/>
          <p:cNvSpPr/>
          <p:nvPr/>
        </p:nvSpPr>
        <p:spPr>
          <a:xfrm>
            <a:off x="4499991" y="2060848"/>
            <a:ext cx="1008111" cy="72008"/>
          </a:xfrm>
          <a:prstGeom prst="rect">
            <a:avLst/>
          </a:prstGeom>
          <a:solidFill>
            <a:srgbClr val="F4806F"/>
          </a:solidFill>
          <a:ln>
            <a:solidFill>
              <a:srgbClr val="F480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4" name="ZoneTexte 13"/>
          <p:cNvSpPr txBox="1"/>
          <p:nvPr/>
        </p:nvSpPr>
        <p:spPr>
          <a:xfrm>
            <a:off x="2254856" y="1912186"/>
            <a:ext cx="1033887" cy="369332"/>
          </a:xfrm>
          <a:prstGeom prst="rect">
            <a:avLst/>
          </a:prstGeom>
          <a:noFill/>
        </p:spPr>
        <p:txBody>
          <a:bodyPr wrap="square" rtlCol="0">
            <a:spAutoFit/>
          </a:bodyPr>
          <a:lstStyle/>
          <a:p>
            <a:r>
              <a:rPr lang="fr-CA" b="1" dirty="0" smtClean="0">
                <a:solidFill>
                  <a:srgbClr val="C04945"/>
                </a:solidFill>
              </a:rPr>
              <a:t>MYTHE</a:t>
            </a:r>
            <a:endParaRPr lang="fr-CA" b="1" dirty="0">
              <a:solidFill>
                <a:srgbClr val="C04945"/>
              </a:solidFill>
            </a:endParaRPr>
          </a:p>
        </p:txBody>
      </p:sp>
      <p:sp>
        <p:nvSpPr>
          <p:cNvPr id="15" name="ZoneTexte 14"/>
          <p:cNvSpPr txBox="1"/>
          <p:nvPr/>
        </p:nvSpPr>
        <p:spPr>
          <a:xfrm>
            <a:off x="5698353" y="1938318"/>
            <a:ext cx="1177903" cy="338554"/>
          </a:xfrm>
          <a:prstGeom prst="rect">
            <a:avLst/>
          </a:prstGeom>
          <a:noFill/>
        </p:spPr>
        <p:txBody>
          <a:bodyPr wrap="square" rtlCol="0">
            <a:spAutoFit/>
          </a:bodyPr>
          <a:lstStyle/>
          <a:p>
            <a:r>
              <a:rPr lang="fr-CA" sz="1600" b="1" dirty="0" smtClean="0">
                <a:solidFill>
                  <a:srgbClr val="059296"/>
                </a:solidFill>
                <a:latin typeface="Arial" panose="020B0604020202020204" pitchFamily="34" charset="0"/>
                <a:cs typeface="Arial" panose="020B0604020202020204" pitchFamily="34" charset="0"/>
              </a:rPr>
              <a:t>RÉALITÉ</a:t>
            </a:r>
            <a:endParaRPr lang="fr-CA" sz="1600" b="1" dirty="0">
              <a:solidFill>
                <a:srgbClr val="059296"/>
              </a:solidFill>
              <a:latin typeface="Arial" panose="020B0604020202020204" pitchFamily="34" charset="0"/>
              <a:cs typeface="Arial" panose="020B0604020202020204" pitchFamily="34" charset="0"/>
            </a:endParaRPr>
          </a:p>
        </p:txBody>
      </p:sp>
      <p:sp>
        <p:nvSpPr>
          <p:cNvPr id="16" name="ZoneTexte 15"/>
          <p:cNvSpPr txBox="1"/>
          <p:nvPr/>
        </p:nvSpPr>
        <p:spPr>
          <a:xfrm>
            <a:off x="1043608" y="2276872"/>
            <a:ext cx="3168352" cy="830997"/>
          </a:xfrm>
          <a:prstGeom prst="rect">
            <a:avLst/>
          </a:prstGeom>
          <a:noFill/>
        </p:spPr>
        <p:txBody>
          <a:bodyPr wrap="square" rtlCol="0">
            <a:spAutoFit/>
          </a:bodyPr>
          <a:lstStyle/>
          <a:p>
            <a:pPr algn="ctr"/>
            <a:r>
              <a:rPr lang="fr-CA" sz="1600" dirty="0">
                <a:solidFill>
                  <a:schemeClr val="bg1"/>
                </a:solidFill>
                <a:latin typeface="Arial" panose="020B0604020202020204" pitchFamily="34" charset="0"/>
                <a:cs typeface="Arial" panose="020B0604020202020204" pitchFamily="34" charset="0"/>
              </a:rPr>
              <a:t>Le pharmacien travaille seulement </a:t>
            </a:r>
            <a:r>
              <a:rPr lang="fr-CA" sz="1600" dirty="0" smtClean="0">
                <a:solidFill>
                  <a:schemeClr val="bg1"/>
                </a:solidFill>
                <a:latin typeface="Arial" panose="020B0604020202020204" pitchFamily="34" charset="0"/>
                <a:cs typeface="Arial" panose="020B0604020202020204" pitchFamily="34" charset="0"/>
              </a:rPr>
              <a:t>dans les </a:t>
            </a:r>
            <a:r>
              <a:rPr lang="fr-CA" sz="1600" dirty="0">
                <a:solidFill>
                  <a:schemeClr val="bg1"/>
                </a:solidFill>
                <a:latin typeface="Arial" panose="020B0604020202020204" pitchFamily="34" charset="0"/>
                <a:cs typeface="Arial" panose="020B0604020202020204" pitchFamily="34" charset="0"/>
              </a:rPr>
              <a:t>pharmacies de quartier.</a:t>
            </a:r>
          </a:p>
        </p:txBody>
      </p:sp>
      <p:sp>
        <p:nvSpPr>
          <p:cNvPr id="17" name="ZoneTexte 16"/>
          <p:cNvSpPr txBox="1"/>
          <p:nvPr/>
        </p:nvSpPr>
        <p:spPr>
          <a:xfrm>
            <a:off x="4572001" y="2276871"/>
            <a:ext cx="3600399" cy="1077218"/>
          </a:xfrm>
          <a:prstGeom prst="rect">
            <a:avLst/>
          </a:prstGeom>
          <a:noFill/>
        </p:spPr>
        <p:txBody>
          <a:bodyPr wrap="square" rtlCol="0">
            <a:spAutoFit/>
          </a:bodyPr>
          <a:lstStyle/>
          <a:p>
            <a:pPr algn="ctr"/>
            <a:r>
              <a:rPr lang="fr-CA" sz="1600" dirty="0">
                <a:solidFill>
                  <a:schemeClr val="bg1"/>
                </a:solidFill>
                <a:latin typeface="Arial" panose="020B0604020202020204" pitchFamily="34" charset="0"/>
                <a:cs typeface="Arial" panose="020B0604020202020204" pitchFamily="34" charset="0"/>
              </a:rPr>
              <a:t>Le pharmacien peut choisir de travailler dans une multitude de milieux, en plus de la pharmacie de </a:t>
            </a:r>
            <a:r>
              <a:rPr lang="fr-CA" sz="1600" dirty="0" smtClean="0">
                <a:solidFill>
                  <a:schemeClr val="bg1"/>
                </a:solidFill>
                <a:latin typeface="Arial" panose="020B0604020202020204" pitchFamily="34" charset="0"/>
                <a:cs typeface="Arial" panose="020B0604020202020204" pitchFamily="34" charset="0"/>
              </a:rPr>
              <a:t>quartier. </a:t>
            </a:r>
            <a:endParaRPr lang="fr-CA" sz="1600" dirty="0">
              <a:solidFill>
                <a:schemeClr val="bg1"/>
              </a:solidFill>
              <a:latin typeface="Arial" panose="020B0604020202020204" pitchFamily="34" charset="0"/>
              <a:cs typeface="Arial" panose="020B0604020202020204" pitchFamily="34" charset="0"/>
            </a:endParaRPr>
          </a:p>
        </p:txBody>
      </p:sp>
      <p:sp>
        <p:nvSpPr>
          <p:cNvPr id="21" name="ZoneTexte 20"/>
          <p:cNvSpPr txBox="1"/>
          <p:nvPr/>
        </p:nvSpPr>
        <p:spPr>
          <a:xfrm>
            <a:off x="5698353" y="3666510"/>
            <a:ext cx="1177903" cy="338554"/>
          </a:xfrm>
          <a:prstGeom prst="rect">
            <a:avLst/>
          </a:prstGeom>
          <a:noFill/>
        </p:spPr>
        <p:txBody>
          <a:bodyPr wrap="square" rtlCol="0">
            <a:spAutoFit/>
          </a:bodyPr>
          <a:lstStyle/>
          <a:p>
            <a:r>
              <a:rPr lang="fr-CA" sz="1600" b="1" dirty="0" smtClean="0">
                <a:solidFill>
                  <a:srgbClr val="059296"/>
                </a:solidFill>
                <a:latin typeface="Arial" panose="020B0604020202020204" pitchFamily="34" charset="0"/>
                <a:cs typeface="Arial" panose="020B0604020202020204" pitchFamily="34" charset="0"/>
              </a:rPr>
              <a:t>RÉALITÉ</a:t>
            </a:r>
            <a:endParaRPr lang="fr-CA" sz="1600" b="1" dirty="0">
              <a:solidFill>
                <a:srgbClr val="059296"/>
              </a:solidFill>
              <a:latin typeface="Arial" panose="020B0604020202020204" pitchFamily="34" charset="0"/>
              <a:cs typeface="Arial" panose="020B0604020202020204" pitchFamily="34" charset="0"/>
            </a:endParaRPr>
          </a:p>
        </p:txBody>
      </p:sp>
      <p:sp>
        <p:nvSpPr>
          <p:cNvPr id="22" name="ZoneTexte 21"/>
          <p:cNvSpPr txBox="1"/>
          <p:nvPr/>
        </p:nvSpPr>
        <p:spPr>
          <a:xfrm>
            <a:off x="1196008" y="4104367"/>
            <a:ext cx="3168352" cy="584775"/>
          </a:xfrm>
          <a:prstGeom prst="rect">
            <a:avLst/>
          </a:prstGeom>
          <a:noFill/>
        </p:spPr>
        <p:txBody>
          <a:bodyPr wrap="square" rtlCol="0">
            <a:spAutoFit/>
          </a:bodyPr>
          <a:lstStyle/>
          <a:p>
            <a:pPr algn="ctr"/>
            <a:r>
              <a:rPr lang="fr-CA" sz="1600" dirty="0">
                <a:solidFill>
                  <a:schemeClr val="bg1"/>
                </a:solidFill>
                <a:latin typeface="Arial" panose="020B0604020202020204" pitchFamily="34" charset="0"/>
                <a:cs typeface="Arial" panose="020B0604020202020204" pitchFamily="34" charset="0"/>
              </a:rPr>
              <a:t>Le travail du </a:t>
            </a:r>
            <a:r>
              <a:rPr lang="fr-CA" sz="1600" dirty="0" smtClean="0">
                <a:solidFill>
                  <a:schemeClr val="bg1"/>
                </a:solidFill>
                <a:latin typeface="Arial" panose="020B0604020202020204" pitchFamily="34" charset="0"/>
                <a:cs typeface="Arial" panose="020B0604020202020204" pitchFamily="34" charset="0"/>
              </a:rPr>
              <a:t>pharmacien</a:t>
            </a:r>
            <a:br>
              <a:rPr lang="fr-CA" sz="1600" dirty="0" smtClean="0">
                <a:solidFill>
                  <a:schemeClr val="bg1"/>
                </a:solidFill>
                <a:latin typeface="Arial" panose="020B0604020202020204" pitchFamily="34" charset="0"/>
                <a:cs typeface="Arial" panose="020B0604020202020204" pitchFamily="34" charset="0"/>
              </a:rPr>
            </a:br>
            <a:r>
              <a:rPr lang="fr-CA" sz="1600" dirty="0" smtClean="0">
                <a:solidFill>
                  <a:schemeClr val="bg1"/>
                </a:solidFill>
                <a:latin typeface="Arial" panose="020B0604020202020204" pitchFamily="34" charset="0"/>
                <a:cs typeface="Arial" panose="020B0604020202020204" pitchFamily="34" charset="0"/>
              </a:rPr>
              <a:t>est </a:t>
            </a:r>
            <a:r>
              <a:rPr lang="fr-CA" sz="1600" dirty="0">
                <a:solidFill>
                  <a:schemeClr val="bg1"/>
                </a:solidFill>
                <a:latin typeface="Arial" panose="020B0604020202020204" pitchFamily="34" charset="0"/>
                <a:cs typeface="Arial" panose="020B0604020202020204" pitchFamily="34" charset="0"/>
              </a:rPr>
              <a:t>répétitif</a:t>
            </a:r>
            <a:r>
              <a:rPr lang="fr-CA" sz="1600" dirty="0" smtClean="0">
                <a:solidFill>
                  <a:schemeClr val="bg1"/>
                </a:solidFill>
                <a:latin typeface="Arial" panose="020B0604020202020204" pitchFamily="34" charset="0"/>
                <a:cs typeface="Arial" panose="020B0604020202020204" pitchFamily="34" charset="0"/>
              </a:rPr>
              <a:t>. </a:t>
            </a:r>
            <a:endParaRPr lang="fr-CA" sz="1600" dirty="0">
              <a:solidFill>
                <a:schemeClr val="bg1"/>
              </a:solidFill>
              <a:latin typeface="Arial" panose="020B0604020202020204" pitchFamily="34" charset="0"/>
              <a:cs typeface="Arial" panose="020B0604020202020204" pitchFamily="34" charset="0"/>
            </a:endParaRPr>
          </a:p>
        </p:txBody>
      </p:sp>
      <p:sp>
        <p:nvSpPr>
          <p:cNvPr id="23" name="ZoneTexte 22"/>
          <p:cNvSpPr txBox="1"/>
          <p:nvPr/>
        </p:nvSpPr>
        <p:spPr>
          <a:xfrm>
            <a:off x="4572000" y="4077072"/>
            <a:ext cx="3456384" cy="1569660"/>
          </a:xfrm>
          <a:prstGeom prst="rect">
            <a:avLst/>
          </a:prstGeom>
          <a:noFill/>
        </p:spPr>
        <p:txBody>
          <a:bodyPr wrap="square" rtlCol="0">
            <a:spAutoFit/>
          </a:bodyPr>
          <a:lstStyle/>
          <a:p>
            <a:pPr algn="ctr"/>
            <a:r>
              <a:rPr lang="fr-CA" sz="1600" dirty="0">
                <a:solidFill>
                  <a:schemeClr val="bg1"/>
                </a:solidFill>
                <a:latin typeface="Arial" panose="020B0604020202020204" pitchFamily="34" charset="0"/>
                <a:cs typeface="Arial" panose="020B0604020202020204" pitchFamily="34" charset="0"/>
              </a:rPr>
              <a:t>Le travail du pharmacien est loin d’être routinier. Le domaine de la pharmacie est en constante évolution et les situations des patients sont toutes uniques, amenant son lot de défis quotidiens! </a:t>
            </a:r>
          </a:p>
        </p:txBody>
      </p:sp>
      <p:sp>
        <p:nvSpPr>
          <p:cNvPr id="26" name="ZoneTexte 25"/>
          <p:cNvSpPr txBox="1"/>
          <p:nvPr/>
        </p:nvSpPr>
        <p:spPr>
          <a:xfrm>
            <a:off x="2267744" y="3651121"/>
            <a:ext cx="1033887" cy="369332"/>
          </a:xfrm>
          <a:prstGeom prst="rect">
            <a:avLst/>
          </a:prstGeom>
          <a:noFill/>
        </p:spPr>
        <p:txBody>
          <a:bodyPr wrap="square" rtlCol="0">
            <a:spAutoFit/>
          </a:bodyPr>
          <a:lstStyle/>
          <a:p>
            <a:r>
              <a:rPr lang="fr-CA" b="1" dirty="0" smtClean="0">
                <a:solidFill>
                  <a:srgbClr val="C04945"/>
                </a:solidFill>
              </a:rPr>
              <a:t>MYTHE</a:t>
            </a:r>
            <a:endParaRPr lang="fr-CA" b="1" dirty="0">
              <a:solidFill>
                <a:srgbClr val="C04945"/>
              </a:solidFill>
            </a:endParaRPr>
          </a:p>
        </p:txBody>
      </p:sp>
      <p:sp>
        <p:nvSpPr>
          <p:cNvPr id="20" name="Rectangle 19"/>
          <p:cNvSpPr/>
          <p:nvPr/>
        </p:nvSpPr>
        <p:spPr>
          <a:xfrm>
            <a:off x="3288745" y="3799783"/>
            <a:ext cx="1283257" cy="72008"/>
          </a:xfrm>
          <a:prstGeom prst="rect">
            <a:avLst/>
          </a:prstGeom>
          <a:solidFill>
            <a:srgbClr val="74CAC1"/>
          </a:solidFill>
          <a:ln>
            <a:solidFill>
              <a:srgbClr val="74CAC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27" name="Rectangle 26"/>
          <p:cNvSpPr/>
          <p:nvPr/>
        </p:nvSpPr>
        <p:spPr>
          <a:xfrm>
            <a:off x="4499993" y="3799783"/>
            <a:ext cx="1008111" cy="72008"/>
          </a:xfrm>
          <a:prstGeom prst="rect">
            <a:avLst/>
          </a:prstGeom>
          <a:solidFill>
            <a:srgbClr val="F4806F"/>
          </a:solidFill>
          <a:ln>
            <a:solidFill>
              <a:srgbClr val="F480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Tree>
    <p:extLst>
      <p:ext uri="{BB962C8B-B14F-4D97-AF65-F5344CB8AC3E}">
        <p14:creationId xmlns:p14="http://schemas.microsoft.com/office/powerpoint/2010/main" val="19603192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CA"/>
          </a:p>
        </p:txBody>
      </p:sp>
      <p:sp>
        <p:nvSpPr>
          <p:cNvPr id="3" name="Espace réservé du contenu 2"/>
          <p:cNvSpPr>
            <a:spLocks noGrp="1"/>
          </p:cNvSpPr>
          <p:nvPr>
            <p:ph idx="1"/>
          </p:nvPr>
        </p:nvSpPr>
        <p:spPr/>
        <p:txBody>
          <a:bodyPr/>
          <a:lstStyle/>
          <a:p>
            <a:endParaRPr lang="fr-CA"/>
          </a:p>
        </p:txBody>
      </p:sp>
      <p:sp>
        <p:nvSpPr>
          <p:cNvPr id="4" name="Rectangle 3"/>
          <p:cNvSpPr/>
          <p:nvPr/>
        </p:nvSpPr>
        <p:spPr>
          <a:xfrm>
            <a:off x="0" y="0"/>
            <a:ext cx="9144000" cy="6858000"/>
          </a:xfrm>
          <a:prstGeom prst="rect">
            <a:avLst/>
          </a:prstGeom>
          <a:solidFill>
            <a:srgbClr val="74CAC1"/>
          </a:solidFill>
          <a:ln>
            <a:solidFill>
              <a:srgbClr val="74CAC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5" name="Rectangle 4"/>
          <p:cNvSpPr/>
          <p:nvPr/>
        </p:nvSpPr>
        <p:spPr>
          <a:xfrm>
            <a:off x="4499992" y="692696"/>
            <a:ext cx="72008" cy="5472608"/>
          </a:xfrm>
          <a:prstGeom prst="rect">
            <a:avLst/>
          </a:prstGeom>
          <a:solidFill>
            <a:srgbClr val="FED669"/>
          </a:solidFill>
          <a:ln>
            <a:solidFill>
              <a:srgbClr val="FED6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6" name="ZoneTexte 5"/>
          <p:cNvSpPr txBox="1"/>
          <p:nvPr/>
        </p:nvSpPr>
        <p:spPr>
          <a:xfrm>
            <a:off x="251520" y="1412776"/>
            <a:ext cx="4176464" cy="1877437"/>
          </a:xfrm>
          <a:prstGeom prst="rect">
            <a:avLst/>
          </a:prstGeom>
          <a:noFill/>
        </p:spPr>
        <p:txBody>
          <a:bodyPr wrap="square" rtlCol="0">
            <a:spAutoFit/>
          </a:bodyPr>
          <a:lstStyle/>
          <a:p>
            <a:r>
              <a:rPr lang="fr-CA" sz="5800" dirty="0" smtClean="0">
                <a:solidFill>
                  <a:schemeClr val="bg1"/>
                </a:solidFill>
              </a:rPr>
              <a:t>QUALITÉS RECHERCHÉS</a:t>
            </a:r>
            <a:endParaRPr lang="fr-CA" sz="5800" dirty="0">
              <a:solidFill>
                <a:schemeClr val="bg1"/>
              </a:solidFill>
            </a:endParaRPr>
          </a:p>
        </p:txBody>
      </p:sp>
      <p:sp>
        <p:nvSpPr>
          <p:cNvPr id="8" name="ZoneTexte 7"/>
          <p:cNvSpPr txBox="1"/>
          <p:nvPr/>
        </p:nvSpPr>
        <p:spPr>
          <a:xfrm>
            <a:off x="1403648" y="3068960"/>
            <a:ext cx="1224136" cy="2862322"/>
          </a:xfrm>
          <a:prstGeom prst="rect">
            <a:avLst/>
          </a:prstGeom>
          <a:noFill/>
        </p:spPr>
        <p:txBody>
          <a:bodyPr wrap="square" rtlCol="0">
            <a:spAutoFit/>
          </a:bodyPr>
          <a:lstStyle/>
          <a:p>
            <a:r>
              <a:rPr lang="fr-CA" sz="18000" dirty="0" smtClean="0">
                <a:solidFill>
                  <a:schemeClr val="bg1"/>
                </a:solidFill>
              </a:rPr>
              <a:t>?</a:t>
            </a:r>
            <a:endParaRPr lang="fr-CA" sz="18000" dirty="0">
              <a:solidFill>
                <a:schemeClr val="bg1"/>
              </a:solidFill>
            </a:endParaRPr>
          </a:p>
        </p:txBody>
      </p:sp>
      <p:sp>
        <p:nvSpPr>
          <p:cNvPr id="9" name="ZoneTexte 8"/>
          <p:cNvSpPr txBox="1"/>
          <p:nvPr/>
        </p:nvSpPr>
        <p:spPr>
          <a:xfrm>
            <a:off x="4932040" y="2237963"/>
            <a:ext cx="3960440" cy="3693319"/>
          </a:xfrm>
          <a:prstGeom prst="rect">
            <a:avLst/>
          </a:prstGeom>
          <a:noFill/>
        </p:spPr>
        <p:txBody>
          <a:bodyPr wrap="square" rtlCol="0">
            <a:spAutoFit/>
          </a:bodyPr>
          <a:lstStyle/>
          <a:p>
            <a:pPr marL="285750" indent="-285750">
              <a:buClr>
                <a:srgbClr val="F4806F"/>
              </a:buClr>
              <a:buFont typeface="Arial" panose="020B0604020202020204" pitchFamily="34" charset="0"/>
              <a:buChar char="•"/>
            </a:pPr>
            <a:r>
              <a:rPr lang="fr-CA" dirty="0" smtClean="0">
                <a:solidFill>
                  <a:schemeClr val="bg1"/>
                </a:solidFill>
                <a:latin typeface="Arial" panose="020B0604020202020204" pitchFamily="34" charset="0"/>
                <a:cs typeface="Arial" panose="020B0604020202020204" pitchFamily="34" charset="0"/>
              </a:rPr>
              <a:t>Capacité à </a:t>
            </a:r>
            <a:r>
              <a:rPr lang="fr-CA" b="1" dirty="0" smtClean="0">
                <a:solidFill>
                  <a:schemeClr val="bg1"/>
                </a:solidFill>
                <a:latin typeface="Arial" panose="020B0604020202020204" pitchFamily="34" charset="0"/>
                <a:cs typeface="Arial" panose="020B0604020202020204" pitchFamily="34" charset="0"/>
              </a:rPr>
              <a:t>travailler en équipe</a:t>
            </a:r>
          </a:p>
          <a:p>
            <a:pPr marL="285750" indent="-285750">
              <a:buClr>
                <a:srgbClr val="F4806F"/>
              </a:buClr>
              <a:buFont typeface="Arial" panose="020B0604020202020204" pitchFamily="34" charset="0"/>
              <a:buChar char="•"/>
            </a:pPr>
            <a:r>
              <a:rPr lang="fr-CA" b="1" dirty="0" smtClean="0">
                <a:solidFill>
                  <a:schemeClr val="bg1"/>
                </a:solidFill>
                <a:latin typeface="Arial" panose="020B0604020202020204" pitchFamily="34" charset="0"/>
                <a:cs typeface="Arial" panose="020B0604020202020204" pitchFamily="34" charset="0"/>
              </a:rPr>
              <a:t>Curiosité</a:t>
            </a:r>
            <a:r>
              <a:rPr lang="fr-CA" dirty="0" smtClean="0">
                <a:solidFill>
                  <a:schemeClr val="bg1"/>
                </a:solidFill>
                <a:latin typeface="Arial" panose="020B0604020202020204" pitchFamily="34" charset="0"/>
                <a:cs typeface="Arial" panose="020B0604020202020204" pitchFamily="34" charset="0"/>
              </a:rPr>
              <a:t> intellectuelle</a:t>
            </a:r>
          </a:p>
          <a:p>
            <a:pPr marL="285750" indent="-285750">
              <a:buClr>
                <a:srgbClr val="F4806F"/>
              </a:buClr>
              <a:buFont typeface="Arial" panose="020B0604020202020204" pitchFamily="34" charset="0"/>
              <a:buChar char="•"/>
            </a:pPr>
            <a:r>
              <a:rPr lang="fr-CA" dirty="0" smtClean="0">
                <a:solidFill>
                  <a:schemeClr val="bg1"/>
                </a:solidFill>
                <a:latin typeface="Arial" panose="020B0604020202020204" pitchFamily="34" charset="0"/>
                <a:cs typeface="Arial" panose="020B0604020202020204" pitchFamily="34" charset="0"/>
              </a:rPr>
              <a:t>Autonomie et </a:t>
            </a:r>
            <a:r>
              <a:rPr lang="fr-CA" b="1" dirty="0" smtClean="0">
                <a:solidFill>
                  <a:schemeClr val="bg1"/>
                </a:solidFill>
                <a:latin typeface="Arial" panose="020B0604020202020204" pitchFamily="34" charset="0"/>
                <a:cs typeface="Arial" panose="020B0604020202020204" pitchFamily="34" charset="0"/>
              </a:rPr>
              <a:t>initiative</a:t>
            </a:r>
          </a:p>
          <a:p>
            <a:pPr marL="285750" indent="-285750">
              <a:buClr>
                <a:srgbClr val="F4806F"/>
              </a:buClr>
              <a:buFont typeface="Arial" panose="020B0604020202020204" pitchFamily="34" charset="0"/>
              <a:buChar char="•"/>
            </a:pPr>
            <a:r>
              <a:rPr lang="fr-CA" dirty="0" smtClean="0">
                <a:solidFill>
                  <a:schemeClr val="bg1"/>
                </a:solidFill>
                <a:latin typeface="Arial" panose="020B0604020202020204" pitchFamily="34" charset="0"/>
                <a:cs typeface="Arial" panose="020B0604020202020204" pitchFamily="34" charset="0"/>
              </a:rPr>
              <a:t>Capacité d’</a:t>
            </a:r>
            <a:r>
              <a:rPr lang="fr-CA" b="1" dirty="0" smtClean="0">
                <a:solidFill>
                  <a:schemeClr val="bg1"/>
                </a:solidFill>
                <a:latin typeface="Arial" panose="020B0604020202020204" pitchFamily="34" charset="0"/>
                <a:cs typeface="Arial" panose="020B0604020202020204" pitchFamily="34" charset="0"/>
              </a:rPr>
              <a:t>adaptation </a:t>
            </a:r>
          </a:p>
          <a:p>
            <a:pPr marL="285750" indent="-285750">
              <a:buClr>
                <a:srgbClr val="F4806F"/>
              </a:buClr>
              <a:buFont typeface="Arial" panose="020B0604020202020204" pitchFamily="34" charset="0"/>
              <a:buChar char="•"/>
            </a:pPr>
            <a:r>
              <a:rPr lang="fr-CA" b="1" dirty="0" smtClean="0">
                <a:solidFill>
                  <a:schemeClr val="bg1"/>
                </a:solidFill>
                <a:latin typeface="Arial" panose="020B0604020202020204" pitchFamily="34" charset="0"/>
                <a:cs typeface="Arial" panose="020B0604020202020204" pitchFamily="34" charset="0"/>
              </a:rPr>
              <a:t>Empathie</a:t>
            </a:r>
          </a:p>
          <a:p>
            <a:pPr marL="285750" indent="-285750">
              <a:buClr>
                <a:srgbClr val="F4806F"/>
              </a:buClr>
              <a:buFont typeface="Arial" panose="020B0604020202020204" pitchFamily="34" charset="0"/>
              <a:buChar char="•"/>
            </a:pPr>
            <a:r>
              <a:rPr lang="fr-CA" dirty="0" smtClean="0">
                <a:solidFill>
                  <a:schemeClr val="bg1"/>
                </a:solidFill>
                <a:latin typeface="Arial" panose="020B0604020202020204" pitchFamily="34" charset="0"/>
                <a:cs typeface="Arial" panose="020B0604020202020204" pitchFamily="34" charset="0"/>
              </a:rPr>
              <a:t>Facilité à </a:t>
            </a:r>
            <a:r>
              <a:rPr lang="fr-CA" b="1" dirty="0" smtClean="0">
                <a:solidFill>
                  <a:schemeClr val="bg1"/>
                </a:solidFill>
                <a:latin typeface="Arial" panose="020B0604020202020204" pitchFamily="34" charset="0"/>
                <a:cs typeface="Arial" panose="020B0604020202020204" pitchFamily="34" charset="0"/>
              </a:rPr>
              <a:t>communiquer</a:t>
            </a:r>
          </a:p>
          <a:p>
            <a:pPr marL="285750" indent="-285750">
              <a:buClr>
                <a:srgbClr val="F4806F"/>
              </a:buClr>
              <a:buFont typeface="Arial" panose="020B0604020202020204" pitchFamily="34" charset="0"/>
              <a:buChar char="•"/>
            </a:pPr>
            <a:r>
              <a:rPr lang="fr-CA" b="1" dirty="0" smtClean="0">
                <a:solidFill>
                  <a:schemeClr val="bg1"/>
                </a:solidFill>
                <a:latin typeface="Arial" panose="020B0604020202020204" pitchFamily="34" charset="0"/>
                <a:cs typeface="Arial" panose="020B0604020202020204" pitchFamily="34" charset="0"/>
              </a:rPr>
              <a:t>Rigueur</a:t>
            </a:r>
            <a:r>
              <a:rPr lang="fr-CA" dirty="0" smtClean="0">
                <a:solidFill>
                  <a:schemeClr val="bg1"/>
                </a:solidFill>
                <a:latin typeface="Arial" panose="020B0604020202020204" pitchFamily="34" charset="0"/>
                <a:cs typeface="Arial" panose="020B0604020202020204" pitchFamily="34" charset="0"/>
              </a:rPr>
              <a:t> et minutie</a:t>
            </a:r>
          </a:p>
          <a:p>
            <a:pPr marL="285750" indent="-285750">
              <a:buClr>
                <a:srgbClr val="F4806F"/>
              </a:buClr>
              <a:buFont typeface="Arial" panose="020B0604020202020204" pitchFamily="34" charset="0"/>
              <a:buChar char="•"/>
            </a:pPr>
            <a:r>
              <a:rPr lang="fr-CA" dirty="0" smtClean="0">
                <a:solidFill>
                  <a:schemeClr val="bg1"/>
                </a:solidFill>
                <a:latin typeface="Arial" panose="020B0604020202020204" pitchFamily="34" charset="0"/>
                <a:cs typeface="Arial" panose="020B0604020202020204" pitchFamily="34" charset="0"/>
              </a:rPr>
              <a:t>Sens de l’</a:t>
            </a:r>
            <a:r>
              <a:rPr lang="fr-CA" b="1" dirty="0" smtClean="0">
                <a:solidFill>
                  <a:schemeClr val="bg1"/>
                </a:solidFill>
                <a:latin typeface="Arial" panose="020B0604020202020204" pitchFamily="34" charset="0"/>
                <a:cs typeface="Arial" panose="020B0604020202020204" pitchFamily="34" charset="0"/>
              </a:rPr>
              <a:t>éthique</a:t>
            </a:r>
          </a:p>
          <a:p>
            <a:pPr marL="285750" indent="-285750">
              <a:buClr>
                <a:srgbClr val="F4806F"/>
              </a:buClr>
              <a:buFont typeface="Arial" panose="020B0604020202020204" pitchFamily="34" charset="0"/>
              <a:buChar char="•"/>
            </a:pPr>
            <a:r>
              <a:rPr lang="fr-CA" b="1" dirty="0" smtClean="0">
                <a:solidFill>
                  <a:schemeClr val="bg1"/>
                </a:solidFill>
                <a:latin typeface="Arial" panose="020B0604020202020204" pitchFamily="34" charset="0"/>
                <a:cs typeface="Arial" panose="020B0604020202020204" pitchFamily="34" charset="0"/>
              </a:rPr>
              <a:t>Résistance</a:t>
            </a:r>
            <a:r>
              <a:rPr lang="fr-CA" dirty="0" smtClean="0">
                <a:solidFill>
                  <a:schemeClr val="bg1"/>
                </a:solidFill>
                <a:latin typeface="Arial" panose="020B0604020202020204" pitchFamily="34" charset="0"/>
                <a:cs typeface="Arial" panose="020B0604020202020204" pitchFamily="34" charset="0"/>
              </a:rPr>
              <a:t> au stress</a:t>
            </a:r>
          </a:p>
          <a:p>
            <a:pPr marL="285750" indent="-285750">
              <a:buClr>
                <a:srgbClr val="F4806F"/>
              </a:buClr>
              <a:buFont typeface="Arial" panose="020B0604020202020204" pitchFamily="34" charset="0"/>
              <a:buChar char="•"/>
            </a:pPr>
            <a:r>
              <a:rPr lang="fr-CA" dirty="0" smtClean="0">
                <a:solidFill>
                  <a:schemeClr val="bg1"/>
                </a:solidFill>
                <a:latin typeface="Arial" panose="020B0604020202020204" pitchFamily="34" charset="0"/>
                <a:cs typeface="Arial" panose="020B0604020202020204" pitchFamily="34" charset="0"/>
              </a:rPr>
              <a:t>Bon </a:t>
            </a:r>
            <a:r>
              <a:rPr lang="fr-CA" b="1" dirty="0" smtClean="0">
                <a:solidFill>
                  <a:schemeClr val="bg1"/>
                </a:solidFill>
                <a:latin typeface="Arial" panose="020B0604020202020204" pitchFamily="34" charset="0"/>
                <a:cs typeface="Arial" panose="020B0604020202020204" pitchFamily="34" charset="0"/>
              </a:rPr>
              <a:t>sens critique </a:t>
            </a:r>
            <a:r>
              <a:rPr lang="fr-CA" dirty="0" smtClean="0">
                <a:solidFill>
                  <a:schemeClr val="bg1"/>
                </a:solidFill>
                <a:latin typeface="Arial" panose="020B0604020202020204" pitchFamily="34" charset="0"/>
                <a:cs typeface="Arial" panose="020B0604020202020204" pitchFamily="34" charset="0"/>
              </a:rPr>
              <a:t>et d’analyse</a:t>
            </a:r>
          </a:p>
          <a:p>
            <a:pPr marL="285750" indent="-285750">
              <a:buClr>
                <a:srgbClr val="F4806F"/>
              </a:buClr>
              <a:buFont typeface="Arial" panose="020B0604020202020204" pitchFamily="34" charset="0"/>
              <a:buChar char="•"/>
            </a:pPr>
            <a:r>
              <a:rPr lang="fr-CA" dirty="0" smtClean="0">
                <a:solidFill>
                  <a:schemeClr val="bg1"/>
                </a:solidFill>
                <a:latin typeface="Arial" panose="020B0604020202020204" pitchFamily="34" charset="0"/>
                <a:cs typeface="Arial" panose="020B0604020202020204" pitchFamily="34" charset="0"/>
              </a:rPr>
              <a:t>Capacité à </a:t>
            </a:r>
            <a:r>
              <a:rPr lang="fr-CA" b="1" dirty="0" smtClean="0">
                <a:solidFill>
                  <a:schemeClr val="bg1"/>
                </a:solidFill>
                <a:latin typeface="Arial" panose="020B0604020202020204" pitchFamily="34" charset="0"/>
                <a:cs typeface="Arial" panose="020B0604020202020204" pitchFamily="34" charset="0"/>
              </a:rPr>
              <a:t>résoudre des problèmes</a:t>
            </a:r>
          </a:p>
          <a:p>
            <a:pPr marL="285750" indent="-285750">
              <a:buClr>
                <a:srgbClr val="F4806F"/>
              </a:buClr>
              <a:buFont typeface="Arial" panose="020B0604020202020204" pitchFamily="34" charset="0"/>
              <a:buChar char="•"/>
            </a:pPr>
            <a:endParaRPr lang="fr-CA" dirty="0"/>
          </a:p>
        </p:txBody>
      </p:sp>
      <p:sp>
        <p:nvSpPr>
          <p:cNvPr id="10" name="Rectangle 9"/>
          <p:cNvSpPr/>
          <p:nvPr/>
        </p:nvSpPr>
        <p:spPr>
          <a:xfrm>
            <a:off x="0" y="6655668"/>
            <a:ext cx="9144000" cy="202332"/>
          </a:xfrm>
          <a:prstGeom prst="rect">
            <a:avLst/>
          </a:prstGeom>
          <a:solidFill>
            <a:srgbClr val="6E499D"/>
          </a:solidFill>
          <a:ln>
            <a:solidFill>
              <a:srgbClr val="6E49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1" name="ZoneTexte 10"/>
          <p:cNvSpPr txBox="1"/>
          <p:nvPr/>
        </p:nvSpPr>
        <p:spPr>
          <a:xfrm>
            <a:off x="5076056" y="836712"/>
            <a:ext cx="3600400" cy="1200329"/>
          </a:xfrm>
          <a:prstGeom prst="rect">
            <a:avLst/>
          </a:prstGeom>
          <a:noFill/>
        </p:spPr>
        <p:txBody>
          <a:bodyPr wrap="square" rtlCol="0">
            <a:spAutoFit/>
          </a:bodyPr>
          <a:lstStyle/>
          <a:p>
            <a:r>
              <a:rPr lang="fr-CA" b="1" dirty="0" smtClean="0">
                <a:solidFill>
                  <a:srgbClr val="6E499D"/>
                </a:solidFill>
                <a:latin typeface="Arial" panose="020B0604020202020204" pitchFamily="34" charset="0"/>
                <a:cs typeface="Arial" panose="020B0604020202020204" pitchFamily="34" charset="0"/>
              </a:rPr>
              <a:t>En plus d’un grand </a:t>
            </a:r>
            <a:r>
              <a:rPr lang="fr-CA" b="1" dirty="0">
                <a:solidFill>
                  <a:srgbClr val="6E499D"/>
                </a:solidFill>
                <a:latin typeface="Arial" panose="020B0604020202020204" pitchFamily="34" charset="0"/>
                <a:cs typeface="Arial" panose="020B0604020202020204" pitchFamily="34" charset="0"/>
              </a:rPr>
              <a:t>intérêt pour la santé, mais également et surtout, pour les </a:t>
            </a:r>
            <a:r>
              <a:rPr lang="fr-CA" b="1" dirty="0" smtClean="0">
                <a:solidFill>
                  <a:srgbClr val="6E499D"/>
                </a:solidFill>
                <a:latin typeface="Arial" panose="020B0604020202020204" pitchFamily="34" charset="0"/>
                <a:cs typeface="Arial" panose="020B0604020202020204" pitchFamily="34" charset="0"/>
              </a:rPr>
              <a:t>gens, il faut posséder certaines qualités : </a:t>
            </a:r>
            <a:endParaRPr lang="fr-CA" b="1" dirty="0">
              <a:solidFill>
                <a:srgbClr val="6E499D"/>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65529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9144000" cy="6858000"/>
          </a:xfrm>
          <a:prstGeom prst="rect">
            <a:avLst/>
          </a:prstGeom>
          <a:solidFill>
            <a:srgbClr val="904E9F"/>
          </a:solidFill>
          <a:ln>
            <a:solidFill>
              <a:srgbClr val="6E49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2" name="Titre 1"/>
          <p:cNvSpPr>
            <a:spLocks noGrp="1"/>
          </p:cNvSpPr>
          <p:nvPr>
            <p:ph type="title"/>
          </p:nvPr>
        </p:nvSpPr>
        <p:spPr/>
        <p:txBody>
          <a:bodyPr/>
          <a:lstStyle/>
          <a:p>
            <a:endParaRPr lang="fr-CA"/>
          </a:p>
        </p:txBody>
      </p:sp>
      <p:pic>
        <p:nvPicPr>
          <p:cNvPr id="9" name="Espace réservé du contenu 8"/>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30576" y="332656"/>
            <a:ext cx="7958912" cy="6192688"/>
          </a:xfrm>
        </p:spPr>
      </p:pic>
    </p:spTree>
    <p:extLst>
      <p:ext uri="{BB962C8B-B14F-4D97-AF65-F5344CB8AC3E}">
        <p14:creationId xmlns:p14="http://schemas.microsoft.com/office/powerpoint/2010/main" val="11453474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CA"/>
          </a:p>
        </p:txBody>
      </p:sp>
      <p:sp>
        <p:nvSpPr>
          <p:cNvPr id="3" name="Espace réservé du contenu 2"/>
          <p:cNvSpPr>
            <a:spLocks noGrp="1"/>
          </p:cNvSpPr>
          <p:nvPr>
            <p:ph idx="1"/>
          </p:nvPr>
        </p:nvSpPr>
        <p:spPr/>
        <p:txBody>
          <a:bodyPr/>
          <a:lstStyle/>
          <a:p>
            <a:endParaRPr lang="fr-CA"/>
          </a:p>
        </p:txBody>
      </p:sp>
      <p:sp>
        <p:nvSpPr>
          <p:cNvPr id="4" name="Rectangle 3"/>
          <p:cNvSpPr/>
          <p:nvPr/>
        </p:nvSpPr>
        <p:spPr>
          <a:xfrm>
            <a:off x="0" y="0"/>
            <a:ext cx="9144000" cy="6858000"/>
          </a:xfrm>
          <a:prstGeom prst="rect">
            <a:avLst/>
          </a:prstGeom>
          <a:solidFill>
            <a:srgbClr val="FED669"/>
          </a:solidFill>
          <a:ln>
            <a:solidFill>
              <a:srgbClr val="FED6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5" name="Rectangle 4"/>
          <p:cNvSpPr/>
          <p:nvPr/>
        </p:nvSpPr>
        <p:spPr>
          <a:xfrm>
            <a:off x="4499992" y="692696"/>
            <a:ext cx="72008" cy="5472608"/>
          </a:xfrm>
          <a:prstGeom prst="rect">
            <a:avLst/>
          </a:prstGeom>
          <a:solidFill>
            <a:srgbClr val="F4806F"/>
          </a:solidFill>
          <a:ln>
            <a:solidFill>
              <a:srgbClr val="F480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6" name="ZoneTexte 5"/>
          <p:cNvSpPr txBox="1"/>
          <p:nvPr/>
        </p:nvSpPr>
        <p:spPr>
          <a:xfrm>
            <a:off x="251520" y="1412776"/>
            <a:ext cx="4176464" cy="3293209"/>
          </a:xfrm>
          <a:prstGeom prst="rect">
            <a:avLst/>
          </a:prstGeom>
          <a:noFill/>
        </p:spPr>
        <p:txBody>
          <a:bodyPr wrap="square" rtlCol="0">
            <a:spAutoFit/>
          </a:bodyPr>
          <a:lstStyle/>
          <a:p>
            <a:r>
              <a:rPr lang="fr-CA" sz="5200" dirty="0" smtClean="0"/>
              <a:t>Après ces </a:t>
            </a:r>
            <a:r>
              <a:rPr lang="fr-CA" sz="5200" b="1" dirty="0" smtClean="0"/>
              <a:t>quatre années </a:t>
            </a:r>
            <a:r>
              <a:rPr lang="fr-CA" sz="5200" dirty="0" smtClean="0"/>
              <a:t>d’études, que peux-tu faire?</a:t>
            </a:r>
            <a:endParaRPr lang="fr-CA" sz="5200" dirty="0"/>
          </a:p>
        </p:txBody>
      </p:sp>
      <p:sp>
        <p:nvSpPr>
          <p:cNvPr id="9" name="ZoneTexte 8"/>
          <p:cNvSpPr txBox="1"/>
          <p:nvPr/>
        </p:nvSpPr>
        <p:spPr>
          <a:xfrm>
            <a:off x="4896036" y="1483043"/>
            <a:ext cx="3960440" cy="2308324"/>
          </a:xfrm>
          <a:prstGeom prst="rect">
            <a:avLst/>
          </a:prstGeom>
          <a:noFill/>
        </p:spPr>
        <p:txBody>
          <a:bodyPr wrap="square" rtlCol="0">
            <a:spAutoFit/>
          </a:bodyPr>
          <a:lstStyle/>
          <a:p>
            <a:pPr marL="285750" indent="-285750">
              <a:buClr>
                <a:srgbClr val="74CAC1"/>
              </a:buClr>
              <a:buFont typeface="Arial" panose="020B0604020202020204" pitchFamily="34" charset="0"/>
              <a:buChar char="•"/>
            </a:pPr>
            <a:r>
              <a:rPr lang="fr-CA" dirty="0" smtClean="0">
                <a:latin typeface="Arial" panose="020B0604020202020204" pitchFamily="34" charset="0"/>
                <a:cs typeface="Arial" panose="020B0604020202020204" pitchFamily="34" charset="0"/>
              </a:rPr>
              <a:t>Pharmacies de quartier</a:t>
            </a:r>
          </a:p>
          <a:p>
            <a:pPr marL="285750" indent="-285750">
              <a:buClr>
                <a:srgbClr val="74CAC1"/>
              </a:buClr>
              <a:buFont typeface="Arial" panose="020B0604020202020204" pitchFamily="34" charset="0"/>
              <a:buChar char="•"/>
            </a:pPr>
            <a:r>
              <a:rPr lang="fr-CA" dirty="0" smtClean="0">
                <a:latin typeface="Arial" panose="020B0604020202020204" pitchFamily="34" charset="0"/>
                <a:cs typeface="Arial" panose="020B0604020202020204" pitchFamily="34" charset="0"/>
              </a:rPr>
              <a:t>Établissement de santé (hôpitaux, CLSC, CHSLD, etc.)</a:t>
            </a:r>
          </a:p>
          <a:p>
            <a:pPr marL="285750" indent="-285750">
              <a:buClr>
                <a:srgbClr val="74CAC1"/>
              </a:buClr>
              <a:buFont typeface="Arial" panose="020B0604020202020204" pitchFamily="34" charset="0"/>
              <a:buChar char="•"/>
            </a:pPr>
            <a:r>
              <a:rPr lang="fr-CA" dirty="0" smtClean="0">
                <a:latin typeface="Arial" panose="020B0604020202020204" pitchFamily="34" charset="0"/>
                <a:cs typeface="Arial" panose="020B0604020202020204" pitchFamily="34" charset="0"/>
              </a:rPr>
              <a:t>Groupe de médecine de famille</a:t>
            </a:r>
          </a:p>
          <a:p>
            <a:pPr marL="285750" indent="-285750">
              <a:buClr>
                <a:srgbClr val="74CAC1"/>
              </a:buClr>
              <a:buFont typeface="Arial" panose="020B0604020202020204" pitchFamily="34" charset="0"/>
              <a:buChar char="•"/>
            </a:pPr>
            <a:r>
              <a:rPr lang="fr-CA" dirty="0" smtClean="0">
                <a:latin typeface="Arial" panose="020B0604020202020204" pitchFamily="34" charset="0"/>
                <a:cs typeface="Arial" panose="020B0604020202020204" pitchFamily="34" charset="0"/>
              </a:rPr>
              <a:t>Industrie pharmaceutique</a:t>
            </a:r>
          </a:p>
          <a:p>
            <a:pPr marL="285750" indent="-285750">
              <a:buClr>
                <a:srgbClr val="74CAC1"/>
              </a:buClr>
              <a:buFont typeface="Arial" panose="020B0604020202020204" pitchFamily="34" charset="0"/>
              <a:buChar char="•"/>
            </a:pPr>
            <a:r>
              <a:rPr lang="fr-CA" dirty="0" smtClean="0">
                <a:latin typeface="Arial" panose="020B0604020202020204" pitchFamily="34" charset="0"/>
                <a:cs typeface="Arial" panose="020B0604020202020204" pitchFamily="34" charset="0"/>
              </a:rPr>
              <a:t>Universités (enseignement et recherche)</a:t>
            </a:r>
          </a:p>
          <a:p>
            <a:pPr marL="285750" indent="-285750">
              <a:buClr>
                <a:srgbClr val="74CAC1"/>
              </a:buClr>
              <a:buFont typeface="Arial" panose="020B0604020202020204" pitchFamily="34" charset="0"/>
              <a:buChar char="•"/>
            </a:pPr>
            <a:r>
              <a:rPr lang="fr-CA" dirty="0" smtClean="0">
                <a:latin typeface="Arial" panose="020B0604020202020204" pitchFamily="34" charset="0"/>
                <a:cs typeface="Arial" panose="020B0604020202020204" pitchFamily="34" charset="0"/>
              </a:rPr>
              <a:t>Gouvernement</a:t>
            </a:r>
          </a:p>
        </p:txBody>
      </p:sp>
      <p:sp>
        <p:nvSpPr>
          <p:cNvPr id="10" name="Rectangle 9"/>
          <p:cNvSpPr/>
          <p:nvPr/>
        </p:nvSpPr>
        <p:spPr>
          <a:xfrm>
            <a:off x="0" y="6655668"/>
            <a:ext cx="9144000" cy="202332"/>
          </a:xfrm>
          <a:prstGeom prst="rect">
            <a:avLst/>
          </a:prstGeom>
          <a:solidFill>
            <a:srgbClr val="6E499D"/>
          </a:solidFill>
          <a:ln>
            <a:solidFill>
              <a:srgbClr val="6E49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1" name="ZoneTexte 10"/>
          <p:cNvSpPr txBox="1"/>
          <p:nvPr/>
        </p:nvSpPr>
        <p:spPr>
          <a:xfrm>
            <a:off x="4926906" y="836711"/>
            <a:ext cx="3600400" cy="646331"/>
          </a:xfrm>
          <a:prstGeom prst="rect">
            <a:avLst/>
          </a:prstGeom>
          <a:noFill/>
        </p:spPr>
        <p:txBody>
          <a:bodyPr wrap="square" rtlCol="0">
            <a:spAutoFit/>
          </a:bodyPr>
          <a:lstStyle/>
          <a:p>
            <a:r>
              <a:rPr lang="fr-CA" b="1" dirty="0" smtClean="0">
                <a:solidFill>
                  <a:srgbClr val="6E499D"/>
                </a:solidFill>
                <a:latin typeface="Arial" panose="020B0604020202020204" pitchFamily="34" charset="0"/>
                <a:cs typeface="Arial" panose="020B0604020202020204" pitchFamily="34" charset="0"/>
              </a:rPr>
              <a:t>Travailler dans différents milieux :</a:t>
            </a:r>
            <a:endParaRPr lang="fr-CA" b="1" dirty="0">
              <a:solidFill>
                <a:srgbClr val="6E499D"/>
              </a:solidFill>
              <a:latin typeface="Arial" panose="020B0604020202020204" pitchFamily="34" charset="0"/>
              <a:cs typeface="Arial" panose="020B0604020202020204" pitchFamily="34" charset="0"/>
            </a:endParaRPr>
          </a:p>
        </p:txBody>
      </p:sp>
      <p:sp>
        <p:nvSpPr>
          <p:cNvPr id="12" name="ZoneTexte 11"/>
          <p:cNvSpPr txBox="1"/>
          <p:nvPr/>
        </p:nvSpPr>
        <p:spPr>
          <a:xfrm>
            <a:off x="4895008" y="3933056"/>
            <a:ext cx="3600400" cy="369332"/>
          </a:xfrm>
          <a:prstGeom prst="rect">
            <a:avLst/>
          </a:prstGeom>
          <a:noFill/>
        </p:spPr>
        <p:txBody>
          <a:bodyPr wrap="square" rtlCol="0">
            <a:spAutoFit/>
          </a:bodyPr>
          <a:lstStyle/>
          <a:p>
            <a:r>
              <a:rPr lang="fr-CA" b="1" dirty="0" smtClean="0">
                <a:solidFill>
                  <a:srgbClr val="6E499D"/>
                </a:solidFill>
                <a:latin typeface="Arial" panose="020B0604020202020204" pitchFamily="34" charset="0"/>
                <a:cs typeface="Arial" panose="020B0604020202020204" pitchFamily="34" charset="0"/>
              </a:rPr>
              <a:t>Poursuivre tes études</a:t>
            </a:r>
            <a:endParaRPr lang="fr-CA" b="1" dirty="0">
              <a:solidFill>
                <a:srgbClr val="6E499D"/>
              </a:solidFill>
              <a:latin typeface="Arial" panose="020B0604020202020204" pitchFamily="34" charset="0"/>
              <a:cs typeface="Arial" panose="020B0604020202020204" pitchFamily="34" charset="0"/>
            </a:endParaRPr>
          </a:p>
        </p:txBody>
      </p:sp>
      <p:sp>
        <p:nvSpPr>
          <p:cNvPr id="13" name="ZoneTexte 12"/>
          <p:cNvSpPr txBox="1"/>
          <p:nvPr/>
        </p:nvSpPr>
        <p:spPr>
          <a:xfrm>
            <a:off x="5036186" y="4269578"/>
            <a:ext cx="3960440" cy="1200329"/>
          </a:xfrm>
          <a:prstGeom prst="rect">
            <a:avLst/>
          </a:prstGeom>
          <a:noFill/>
        </p:spPr>
        <p:txBody>
          <a:bodyPr wrap="square" rtlCol="0">
            <a:spAutoFit/>
          </a:bodyPr>
          <a:lstStyle/>
          <a:p>
            <a:pPr marL="285750" indent="-285750">
              <a:buClr>
                <a:srgbClr val="74CAC1"/>
              </a:buClr>
              <a:buFont typeface="Arial" panose="020B0604020202020204" pitchFamily="34" charset="0"/>
              <a:buChar char="•"/>
            </a:pPr>
            <a:r>
              <a:rPr lang="fr-CA" dirty="0" smtClean="0">
                <a:latin typeface="Arial" panose="020B0604020202020204" pitchFamily="34" charset="0"/>
                <a:cs typeface="Arial" panose="020B0604020202020204" pitchFamily="34" charset="0"/>
              </a:rPr>
              <a:t>Maîtrise en pharmacie d’hôpital ou communautaire</a:t>
            </a:r>
          </a:p>
          <a:p>
            <a:pPr marL="285750" indent="-285750">
              <a:buClr>
                <a:srgbClr val="74CAC1"/>
              </a:buClr>
              <a:buFont typeface="Arial" panose="020B0604020202020204" pitchFamily="34" charset="0"/>
              <a:buChar char="•"/>
            </a:pPr>
            <a:r>
              <a:rPr lang="fr-CA" dirty="0" smtClean="0">
                <a:latin typeface="Arial" panose="020B0604020202020204" pitchFamily="34" charset="0"/>
                <a:cs typeface="Arial" panose="020B0604020202020204" pitchFamily="34" charset="0"/>
              </a:rPr>
              <a:t>Doctorat en pharmaco-épidémiologie</a:t>
            </a:r>
          </a:p>
        </p:txBody>
      </p:sp>
    </p:spTree>
    <p:extLst>
      <p:ext uri="{BB962C8B-B14F-4D97-AF65-F5344CB8AC3E}">
        <p14:creationId xmlns:p14="http://schemas.microsoft.com/office/powerpoint/2010/main" val="373029103"/>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869</TotalTime>
  <Words>815</Words>
  <Application>Microsoft Office PowerPoint</Application>
  <PresentationFormat>Affichage à l'écran (4:3)</PresentationFormat>
  <Paragraphs>152</Paragraphs>
  <Slides>25</Slides>
  <Notes>1</Notes>
  <HiddenSlides>0</HiddenSlides>
  <MMClips>0</MMClips>
  <ScaleCrop>false</ScaleCrop>
  <HeadingPairs>
    <vt:vector size="4" baseType="variant">
      <vt:variant>
        <vt:lpstr>Thème</vt:lpstr>
      </vt:variant>
      <vt:variant>
        <vt:i4>1</vt:i4>
      </vt:variant>
      <vt:variant>
        <vt:lpstr>Titres des diapositives</vt:lpstr>
      </vt:variant>
      <vt:variant>
        <vt:i4>25</vt:i4>
      </vt:variant>
    </vt:vector>
  </HeadingPairs>
  <TitlesOfParts>
    <vt:vector size="26" baseType="lpstr">
      <vt:lpstr>Thème Office</vt:lpstr>
      <vt:lpstr>Présentation PowerPoint</vt:lpstr>
      <vt:lpstr>LE PHARMACIEN</vt:lpstr>
      <vt:lpstr>LE PHARMACIEN</vt:lpstr>
      <vt:lpstr>LE PHARMACIEN</vt:lpstr>
      <vt:lpstr>Présentation PowerPoint</vt:lpstr>
      <vt:lpstr>MYTHES ET RÉALITÉS</vt:lpstr>
      <vt:lpstr>Présentation PowerPoint</vt:lpstr>
      <vt:lpstr>Présentation PowerPoint</vt:lpstr>
      <vt:lpstr>Présentation PowerPoint</vt:lpstr>
      <vt:lpstr>LE SAVAIS-TU?</vt:lpstr>
      <vt:lpstr>Présentation PowerPoint</vt:lpstr>
      <vt:lpstr>LA PHARMACIE AU QUÉBEC</vt:lpstr>
      <vt:lpstr>Présentation PowerPoint</vt:lpstr>
      <vt:lpstr>Présentation PowerPoint</vt:lpstr>
      <vt:lpstr>TÉMOIGNAGE</vt:lpstr>
      <vt:lpstr>Présentation PowerPoint</vt:lpstr>
      <vt:lpstr>Présentation PowerPoint</vt:lpstr>
      <vt:lpstr>TÉMOIGNAGE</vt:lpstr>
      <vt:lpstr>Présentation PowerPoint</vt:lpstr>
      <vt:lpstr>Présentation PowerPoint</vt:lpstr>
      <vt:lpstr>TÉMOIGNAGE</vt:lpstr>
      <vt:lpstr>Présentation PowerPoint</vt:lpstr>
      <vt:lpstr>EN SAVOIR PLUS</vt:lpstr>
      <vt:lpstr>EN CONCLUSION</vt:lpstr>
      <vt:lpstr>Présentation PowerPoint</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Valérie Verville</dc:creator>
  <cp:lastModifiedBy>Valérie Verville</cp:lastModifiedBy>
  <cp:revision>42</cp:revision>
  <dcterms:created xsi:type="dcterms:W3CDTF">2018-02-22T14:15:49Z</dcterms:created>
  <dcterms:modified xsi:type="dcterms:W3CDTF">2018-02-27T14:36:42Z</dcterms:modified>
</cp:coreProperties>
</file>