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TC Avant Garde Std Md"/>
        <a:ea typeface="ITC Avant Garde Std Md"/>
        <a:cs typeface="ITC Avant Garde Std Md"/>
        <a:sym typeface="ITC Avant Garde Gothic Std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2530"/>
  </p:normalViewPr>
  <p:slideViewPr>
    <p:cSldViewPr snapToGrid="0" snapToObjects="1">
      <p:cViewPr varScale="1">
        <p:scale>
          <a:sx n="50" d="100"/>
          <a:sy n="50" d="100"/>
        </p:scale>
        <p:origin x="1362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Auditoire</a:t>
            </a:r>
            <a:r>
              <a:rPr dirty="0"/>
              <a:t> : </a:t>
            </a:r>
            <a:r>
              <a:rPr dirty="0" err="1"/>
              <a:t>Équipe</a:t>
            </a:r>
            <a:r>
              <a:rPr dirty="0"/>
              <a:t> GMF</a:t>
            </a:r>
          </a:p>
          <a:p>
            <a:endParaRPr dirty="0"/>
          </a:p>
          <a:p>
            <a:r>
              <a:rPr lang="fr-CA" dirty="0"/>
              <a:t>Présentation d</a:t>
            </a:r>
            <a:r>
              <a:rPr dirty="0" err="1"/>
              <a:t>éveloppé</a:t>
            </a:r>
            <a:r>
              <a:rPr lang="fr-CA" dirty="0"/>
              <a:t>e</a:t>
            </a:r>
            <a:r>
              <a:rPr dirty="0"/>
              <a:t> par : Sabri Hanna </a:t>
            </a:r>
            <a:r>
              <a:rPr dirty="0" err="1"/>
              <a:t>Alkass</a:t>
            </a:r>
            <a:r>
              <a:rPr dirty="0"/>
              <a:t>, </a:t>
            </a:r>
            <a:r>
              <a:rPr dirty="0" err="1"/>
              <a:t>étudiant</a:t>
            </a:r>
            <a:r>
              <a:rPr dirty="0"/>
              <a:t> </a:t>
            </a:r>
            <a:r>
              <a:rPr lang="fr-CA" dirty="0"/>
              <a:t>de 4</a:t>
            </a:r>
            <a:r>
              <a:rPr lang="fr-CA" baseline="30000" dirty="0"/>
              <a:t>e</a:t>
            </a:r>
            <a:r>
              <a:rPr lang="fr-CA" dirty="0"/>
              <a:t> année au </a:t>
            </a:r>
            <a:r>
              <a:rPr dirty="0"/>
              <a:t>Pharm</a:t>
            </a:r>
            <a:r>
              <a:rPr lang="fr-CA" dirty="0"/>
              <a:t>. </a:t>
            </a:r>
            <a:r>
              <a:rPr dirty="0"/>
              <a:t>D</a:t>
            </a:r>
            <a:r>
              <a:rPr lang="fr-CA" dirty="0"/>
              <a:t>.</a:t>
            </a:r>
            <a:r>
              <a:rPr dirty="0"/>
              <a:t>, stage STOP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septembre</a:t>
            </a:r>
            <a:r>
              <a:rPr dirty="0"/>
              <a:t> 2020 (</a:t>
            </a:r>
            <a:r>
              <a:rPr dirty="0" err="1"/>
              <a:t>Université</a:t>
            </a:r>
            <a:r>
              <a:rPr dirty="0"/>
              <a:t> de Montréal)</a:t>
            </a:r>
          </a:p>
          <a:p>
            <a:r>
              <a:rPr dirty="0" err="1"/>
              <a:t>Révisé</a:t>
            </a:r>
            <a:r>
              <a:rPr lang="fr-CA" dirty="0"/>
              <a:t>e</a:t>
            </a:r>
            <a:r>
              <a:rPr dirty="0"/>
              <a:t> par : Anne </a:t>
            </a:r>
            <a:r>
              <a:rPr dirty="0" err="1"/>
              <a:t>Maheu</a:t>
            </a:r>
            <a:r>
              <a:rPr dirty="0"/>
              <a:t>, </a:t>
            </a:r>
            <a:r>
              <a:rPr dirty="0" err="1"/>
              <a:t>pharmacienne</a:t>
            </a:r>
            <a:r>
              <a:rPr dirty="0"/>
              <a:t>, GMF-U Bordeaux-</a:t>
            </a:r>
            <a:r>
              <a:rPr dirty="0" err="1"/>
              <a:t>Cartierville</a:t>
            </a:r>
            <a:r>
              <a:rPr dirty="0"/>
              <a:t>, CIUSSS</a:t>
            </a:r>
            <a:r>
              <a:rPr lang="fr-CA" dirty="0"/>
              <a:t> du</a:t>
            </a:r>
            <a:r>
              <a:rPr dirty="0"/>
              <a:t> Nord-de-</a:t>
            </a:r>
            <a:r>
              <a:rPr dirty="0" err="1"/>
              <a:t>l’île</a:t>
            </a:r>
            <a:r>
              <a:rPr dirty="0"/>
              <a:t>-de-Montréal (NIM)</a:t>
            </a:r>
          </a:p>
          <a:p>
            <a:r>
              <a:rPr dirty="0" err="1"/>
              <a:t>Remerciement</a:t>
            </a:r>
            <a:r>
              <a:rPr dirty="0"/>
              <a:t> aux pharmaciens </a:t>
            </a:r>
            <a:r>
              <a:rPr dirty="0" err="1"/>
              <a:t>suivants</a:t>
            </a:r>
            <a:r>
              <a:rPr dirty="0"/>
              <a:t> pour </a:t>
            </a:r>
            <a:r>
              <a:rPr dirty="0" err="1"/>
              <a:t>leur</a:t>
            </a:r>
            <a:r>
              <a:rPr dirty="0"/>
              <a:t> contribution </a:t>
            </a:r>
            <a:r>
              <a:rPr dirty="0" err="1"/>
              <a:t>lors</a:t>
            </a:r>
            <a:r>
              <a:rPr dirty="0"/>
              <a:t> de la </a:t>
            </a:r>
            <a:r>
              <a:rPr dirty="0" err="1"/>
              <a:t>révision</a:t>
            </a:r>
            <a:r>
              <a:rPr lang="fr-CA" dirty="0"/>
              <a:t> </a:t>
            </a:r>
            <a:r>
              <a:rPr dirty="0"/>
              <a:t>: Patrick Boudreault (OPQ), Isabelle Boulanger (CIUSSS NIM), Nicolas </a:t>
            </a:r>
            <a:r>
              <a:rPr dirty="0" err="1"/>
              <a:t>Dugré</a:t>
            </a:r>
            <a:r>
              <a:rPr dirty="0"/>
              <a:t>, GMF-U Sacré-</a:t>
            </a:r>
            <a:r>
              <a:rPr dirty="0" err="1"/>
              <a:t>Cœur</a:t>
            </a:r>
            <a:r>
              <a:rPr dirty="0"/>
              <a:t> (CIUSSS NIM), Nathalie Marceau (A.P.E.S.) et Nadine </a:t>
            </a:r>
            <a:r>
              <a:rPr dirty="0" err="1"/>
              <a:t>Yared</a:t>
            </a:r>
            <a:r>
              <a:rPr dirty="0"/>
              <a:t>, GMF-U Bordeaux-</a:t>
            </a:r>
            <a:r>
              <a:rPr dirty="0" err="1"/>
              <a:t>Cartierville</a:t>
            </a:r>
            <a:r>
              <a:rPr dirty="0"/>
              <a:t> (CIUSSS NIM)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Intéressant</a:t>
            </a:r>
            <a:r>
              <a:rPr dirty="0"/>
              <a:t> pour </a:t>
            </a:r>
            <a:r>
              <a:rPr dirty="0" err="1"/>
              <a:t>prévention</a:t>
            </a:r>
            <a:r>
              <a:rPr dirty="0"/>
              <a:t> des N/V pour la gestion des </a:t>
            </a:r>
            <a:r>
              <a:rPr dirty="0" err="1"/>
              <a:t>effets</a:t>
            </a:r>
            <a:r>
              <a:rPr dirty="0"/>
              <a:t> </a:t>
            </a:r>
            <a:r>
              <a:rPr dirty="0" err="1"/>
              <a:t>secondaires</a:t>
            </a:r>
            <a:r>
              <a:rPr dirty="0"/>
              <a:t> de </a:t>
            </a:r>
            <a:r>
              <a:rPr dirty="0" err="1"/>
              <a:t>certains</a:t>
            </a:r>
            <a:r>
              <a:rPr dirty="0"/>
              <a:t> </a:t>
            </a:r>
            <a:r>
              <a:rPr dirty="0" err="1"/>
              <a:t>médicaments</a:t>
            </a:r>
            <a:r>
              <a:rPr dirty="0"/>
              <a:t>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Nouveauté</a:t>
            </a:r>
            <a:r>
              <a:rPr dirty="0"/>
              <a:t> par rapport à la </a:t>
            </a:r>
            <a:r>
              <a:rPr dirty="0" err="1"/>
              <a:t>loi</a:t>
            </a:r>
            <a:r>
              <a:rPr dirty="0"/>
              <a:t> 41: </a:t>
            </a:r>
            <a:r>
              <a:rPr dirty="0" err="1"/>
              <a:t>prévention</a:t>
            </a:r>
            <a:r>
              <a:rPr dirty="0"/>
              <a:t> des N/V, patients exposés à la </a:t>
            </a:r>
            <a:r>
              <a:rPr dirty="0" err="1"/>
              <a:t>maladie</a:t>
            </a:r>
            <a:r>
              <a:rPr dirty="0"/>
              <a:t> de Lyme, </a:t>
            </a:r>
            <a:r>
              <a:rPr dirty="0" err="1"/>
              <a:t>prophylaxie</a:t>
            </a:r>
            <a:r>
              <a:rPr dirty="0"/>
              <a:t> post-exposition </a:t>
            </a:r>
            <a:r>
              <a:rPr dirty="0" err="1"/>
              <a:t>accidentelle</a:t>
            </a:r>
            <a:r>
              <a:rPr dirty="0"/>
              <a:t> au VIH, </a:t>
            </a:r>
            <a:r>
              <a:rPr dirty="0" err="1"/>
              <a:t>prophylaxie</a:t>
            </a:r>
            <a:r>
              <a:rPr dirty="0"/>
              <a:t> </a:t>
            </a:r>
            <a:r>
              <a:rPr dirty="0" err="1"/>
              <a:t>antivirale</a:t>
            </a:r>
            <a:r>
              <a:rPr dirty="0"/>
              <a:t> pour influenza. </a:t>
            </a:r>
          </a:p>
          <a:p>
            <a:pPr>
              <a:defRPr b="1"/>
            </a:pPr>
            <a:endParaRPr dirty="0"/>
          </a:p>
          <a:p>
            <a:pPr>
              <a:defRPr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pouvait</a:t>
            </a:r>
            <a:r>
              <a:rPr dirty="0"/>
              <a:t> dans </a:t>
            </a:r>
            <a:r>
              <a:rPr dirty="0" err="1"/>
              <a:t>plusieurs</a:t>
            </a:r>
            <a:r>
              <a:rPr dirty="0"/>
              <a:t> </a:t>
            </a:r>
            <a:r>
              <a:rPr dirty="0" err="1"/>
              <a:t>contextes</a:t>
            </a:r>
            <a:r>
              <a:rPr dirty="0"/>
              <a:t> </a:t>
            </a:r>
            <a:r>
              <a:rPr dirty="0" err="1"/>
              <a:t>amorcer</a:t>
            </a:r>
            <a:r>
              <a:rPr dirty="0"/>
              <a:t> un </a:t>
            </a:r>
            <a:r>
              <a:rPr dirty="0" err="1"/>
              <a:t>traitement</a:t>
            </a:r>
            <a:r>
              <a:rPr dirty="0"/>
              <a:t> pour </a:t>
            </a:r>
            <a:r>
              <a:rPr dirty="0" err="1"/>
              <a:t>prévenir</a:t>
            </a:r>
            <a:r>
              <a:rPr dirty="0"/>
              <a:t> un </a:t>
            </a:r>
            <a:r>
              <a:rPr dirty="0" err="1"/>
              <a:t>problème</a:t>
            </a:r>
            <a:r>
              <a:rPr dirty="0"/>
              <a:t> de </a:t>
            </a:r>
            <a:r>
              <a:rPr dirty="0" err="1"/>
              <a:t>santé</a:t>
            </a:r>
            <a:r>
              <a:rPr dirty="0"/>
              <a:t>. 4 </a:t>
            </a:r>
            <a:r>
              <a:rPr dirty="0" err="1"/>
              <a:t>problèmes</a:t>
            </a:r>
            <a:r>
              <a:rPr dirty="0"/>
              <a:t> de </a:t>
            </a:r>
            <a:r>
              <a:rPr dirty="0" err="1"/>
              <a:t>santé</a:t>
            </a:r>
            <a:r>
              <a:rPr dirty="0"/>
              <a:t> à </a:t>
            </a:r>
            <a:r>
              <a:rPr dirty="0" err="1"/>
              <a:t>prévenir</a:t>
            </a:r>
            <a:r>
              <a:rPr dirty="0"/>
              <a:t>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ajoutés</a:t>
            </a:r>
            <a:r>
              <a:rPr dirty="0"/>
              <a:t> sur la </a:t>
            </a:r>
            <a:r>
              <a:rPr dirty="0" err="1"/>
              <a:t>liste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procède</a:t>
            </a:r>
            <a:r>
              <a:rPr dirty="0"/>
              <a:t> à </a:t>
            </a:r>
            <a:r>
              <a:rPr dirty="0" err="1"/>
              <a:t>l’évaluation</a:t>
            </a:r>
            <a:r>
              <a:rPr dirty="0"/>
              <a:t> de son patient et se fie à son </a:t>
            </a:r>
            <a:r>
              <a:rPr dirty="0" err="1"/>
              <a:t>jugement</a:t>
            </a:r>
            <a:r>
              <a:rPr dirty="0"/>
              <a:t> </a:t>
            </a:r>
            <a:r>
              <a:rPr dirty="0" err="1"/>
              <a:t>clinique</a:t>
            </a:r>
            <a:r>
              <a:rPr dirty="0"/>
              <a:t> et aux </a:t>
            </a:r>
            <a:r>
              <a:rPr dirty="0" err="1"/>
              <a:t>lignes</a:t>
            </a:r>
            <a:r>
              <a:rPr dirty="0"/>
              <a:t> directrices pour </a:t>
            </a:r>
            <a:r>
              <a:rPr dirty="0" err="1"/>
              <a:t>amorcer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Certains</a:t>
            </a:r>
            <a:r>
              <a:rPr dirty="0"/>
              <a:t> </a:t>
            </a:r>
            <a:r>
              <a:rPr dirty="0" err="1"/>
              <a:t>problèmes</a:t>
            </a:r>
            <a:r>
              <a:rPr dirty="0"/>
              <a:t> de </a:t>
            </a:r>
            <a:r>
              <a:rPr dirty="0" err="1"/>
              <a:t>santé</a:t>
            </a:r>
            <a:r>
              <a:rPr dirty="0"/>
              <a:t> </a:t>
            </a:r>
            <a:r>
              <a:rPr dirty="0" err="1"/>
              <a:t>spécifiques</a:t>
            </a:r>
            <a:r>
              <a:rPr dirty="0"/>
              <a:t> vises la </a:t>
            </a:r>
            <a:r>
              <a:rPr dirty="0" err="1"/>
              <a:t>santé</a:t>
            </a:r>
            <a:r>
              <a:rPr dirty="0"/>
              <a:t> </a:t>
            </a:r>
            <a:r>
              <a:rPr dirty="0" err="1"/>
              <a:t>publique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notamment</a:t>
            </a:r>
            <a:r>
              <a:rPr dirty="0"/>
              <a:t> la </a:t>
            </a:r>
            <a:r>
              <a:rPr dirty="0" err="1"/>
              <a:t>prophylaxie</a:t>
            </a:r>
            <a:r>
              <a:rPr dirty="0"/>
              <a:t> du VIH et la </a:t>
            </a:r>
            <a:r>
              <a:rPr dirty="0" err="1"/>
              <a:t>maladie</a:t>
            </a:r>
            <a:r>
              <a:rPr dirty="0"/>
              <a:t> de Lyme.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Dans le </a:t>
            </a:r>
            <a:r>
              <a:rPr dirty="0" err="1"/>
              <a:t>contexte</a:t>
            </a:r>
            <a:r>
              <a:rPr dirty="0"/>
              <a:t> du VIH, le patient doit consulter le </a:t>
            </a:r>
            <a:r>
              <a:rPr dirty="0" err="1"/>
              <a:t>responsable</a:t>
            </a:r>
            <a:r>
              <a:rPr dirty="0"/>
              <a:t> du </a:t>
            </a:r>
            <a:r>
              <a:rPr dirty="0" err="1"/>
              <a:t>suivi</a:t>
            </a:r>
            <a:r>
              <a:rPr dirty="0"/>
              <a:t> </a:t>
            </a:r>
            <a:r>
              <a:rPr dirty="0" err="1"/>
              <a:t>clinique</a:t>
            </a:r>
            <a:r>
              <a:rPr dirty="0"/>
              <a:t> dans les 72 </a:t>
            </a:r>
            <a:r>
              <a:rPr dirty="0" err="1"/>
              <a:t>heures</a:t>
            </a:r>
            <a:r>
              <a:rPr dirty="0"/>
              <a:t> </a:t>
            </a:r>
            <a:r>
              <a:rPr dirty="0" err="1"/>
              <a:t>suivant</a:t>
            </a:r>
            <a:r>
              <a:rPr dirty="0"/>
              <a:t> </a:t>
            </a:r>
            <a:r>
              <a:rPr dirty="0" err="1"/>
              <a:t>l’amorce</a:t>
            </a:r>
            <a:r>
              <a:rPr dirty="0"/>
              <a:t> du </a:t>
            </a:r>
            <a:r>
              <a:rPr dirty="0" err="1"/>
              <a:t>traitement</a:t>
            </a:r>
            <a:r>
              <a:rPr dirty="0"/>
              <a:t> par le </a:t>
            </a:r>
            <a:r>
              <a:rPr dirty="0" err="1"/>
              <a:t>pharmacien</a:t>
            </a:r>
            <a:r>
              <a:rPr dirty="0"/>
              <a:t>. Dans les </a:t>
            </a:r>
            <a:r>
              <a:rPr dirty="0" err="1"/>
              <a:t>autres</a:t>
            </a:r>
            <a:r>
              <a:rPr dirty="0"/>
              <a:t> situations,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n’est</a:t>
            </a:r>
            <a:r>
              <a:rPr dirty="0"/>
              <a:t> pas </a:t>
            </a:r>
            <a:r>
              <a:rPr dirty="0" err="1"/>
              <a:t>obligé</a:t>
            </a:r>
            <a:r>
              <a:rPr dirty="0"/>
              <a:t> de </a:t>
            </a:r>
            <a:r>
              <a:rPr dirty="0" err="1"/>
              <a:t>communiquer</a:t>
            </a:r>
            <a:r>
              <a:rPr dirty="0"/>
              <a:t> avec le </a:t>
            </a:r>
            <a:r>
              <a:rPr dirty="0" err="1"/>
              <a:t>responsable</a:t>
            </a:r>
            <a:r>
              <a:rPr dirty="0"/>
              <a:t> du </a:t>
            </a:r>
            <a:r>
              <a:rPr dirty="0" err="1"/>
              <a:t>suivi</a:t>
            </a:r>
            <a:r>
              <a:rPr dirty="0"/>
              <a:t> </a:t>
            </a:r>
            <a:r>
              <a:rPr dirty="0" err="1"/>
              <a:t>clinique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seulement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jugé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amorcer</a:t>
            </a:r>
            <a:r>
              <a:rPr dirty="0"/>
              <a:t> un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médicamenteux</a:t>
            </a:r>
            <a:r>
              <a:rPr dirty="0"/>
              <a:t> pour </a:t>
            </a:r>
            <a:r>
              <a:rPr b="1" dirty="0" err="1"/>
              <a:t>traiter</a:t>
            </a:r>
            <a:r>
              <a:rPr dirty="0"/>
              <a:t> deux types </a:t>
            </a:r>
            <a:r>
              <a:rPr dirty="0" err="1"/>
              <a:t>d’infection</a:t>
            </a:r>
            <a:r>
              <a:rPr dirty="0"/>
              <a:t> </a:t>
            </a:r>
            <a:r>
              <a:rPr dirty="0" err="1"/>
              <a:t>virale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soit</a:t>
            </a:r>
            <a:r>
              <a:rPr dirty="0"/>
              <a:t> le zona et </a:t>
            </a:r>
            <a:r>
              <a:rPr dirty="0" err="1"/>
              <a:t>l’influenza</a:t>
            </a:r>
            <a:r>
              <a:rPr dirty="0"/>
              <a:t>.</a:t>
            </a:r>
          </a:p>
          <a:p>
            <a:pPr>
              <a:defRPr b="1"/>
            </a:pPr>
            <a:endParaRPr dirty="0"/>
          </a:p>
          <a:p>
            <a:pPr>
              <a:defRPr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amorcer</a:t>
            </a:r>
            <a:r>
              <a:rPr dirty="0"/>
              <a:t> un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médicamenteux</a:t>
            </a:r>
            <a:r>
              <a:rPr dirty="0"/>
              <a:t> pour </a:t>
            </a:r>
            <a:r>
              <a:rPr dirty="0" err="1"/>
              <a:t>traiter</a:t>
            </a:r>
            <a:r>
              <a:rPr dirty="0"/>
              <a:t> deux types </a:t>
            </a:r>
            <a:r>
              <a:rPr dirty="0" err="1"/>
              <a:t>d’infection</a:t>
            </a:r>
            <a:r>
              <a:rPr dirty="0"/>
              <a:t> </a:t>
            </a:r>
            <a:r>
              <a:rPr dirty="0" err="1"/>
              <a:t>virale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soit</a:t>
            </a:r>
            <a:r>
              <a:rPr dirty="0"/>
              <a:t> le zona et </a:t>
            </a:r>
            <a:r>
              <a:rPr dirty="0" err="1"/>
              <a:t>l’influenza</a:t>
            </a:r>
            <a:r>
              <a:rPr dirty="0"/>
              <a:t>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Pour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/>
              <a:t>est</a:t>
            </a:r>
            <a:r>
              <a:rPr dirty="0"/>
              <a:t> du zona, le </a:t>
            </a:r>
            <a:r>
              <a:rPr dirty="0" err="1"/>
              <a:t>pharmacien</a:t>
            </a:r>
            <a:r>
              <a:rPr dirty="0"/>
              <a:t> ne </a:t>
            </a:r>
            <a:r>
              <a:rPr dirty="0" err="1"/>
              <a:t>pourra</a:t>
            </a:r>
            <a:r>
              <a:rPr dirty="0"/>
              <a:t> pas </a:t>
            </a:r>
            <a:r>
              <a:rPr dirty="0" err="1"/>
              <a:t>initier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lorsque</a:t>
            </a:r>
            <a:r>
              <a:rPr dirty="0"/>
              <a:t> </a:t>
            </a:r>
            <a:r>
              <a:rPr dirty="0" err="1"/>
              <a:t>l’infection</a:t>
            </a:r>
            <a:r>
              <a:rPr dirty="0"/>
              <a:t> se </a:t>
            </a:r>
            <a:r>
              <a:rPr dirty="0" err="1"/>
              <a:t>retrouve</a:t>
            </a:r>
            <a:r>
              <a:rPr dirty="0"/>
              <a:t> au </a:t>
            </a:r>
            <a:r>
              <a:rPr dirty="0" err="1"/>
              <a:t>niveau</a:t>
            </a:r>
            <a:r>
              <a:rPr dirty="0"/>
              <a:t> de la tête.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Puisqu’il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parfois</a:t>
            </a:r>
            <a:r>
              <a:rPr dirty="0"/>
              <a:t> difficile </a:t>
            </a:r>
            <a:r>
              <a:rPr dirty="0" err="1"/>
              <a:t>d’obtenir</a:t>
            </a:r>
            <a:r>
              <a:rPr dirty="0"/>
              <a:t> un RV </a:t>
            </a:r>
            <a:r>
              <a:rPr dirty="0" err="1"/>
              <a:t>rapidement</a:t>
            </a:r>
            <a:r>
              <a:rPr dirty="0"/>
              <a:t> chez le MD et que retarder le </a:t>
            </a:r>
            <a:r>
              <a:rPr dirty="0" err="1"/>
              <a:t>traitement</a:t>
            </a:r>
            <a:r>
              <a:rPr dirty="0"/>
              <a:t> d’un zona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mener</a:t>
            </a:r>
            <a:r>
              <a:rPr dirty="0"/>
              <a:t> à des complications à long </a:t>
            </a:r>
            <a:r>
              <a:rPr dirty="0" err="1"/>
              <a:t>terme</a:t>
            </a:r>
            <a:r>
              <a:rPr dirty="0"/>
              <a:t> pour le patient, il </a:t>
            </a:r>
            <a:r>
              <a:rPr dirty="0" err="1"/>
              <a:t>est</a:t>
            </a:r>
            <a:r>
              <a:rPr dirty="0"/>
              <a:t> pertinent que le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soit</a:t>
            </a:r>
            <a:r>
              <a:rPr dirty="0"/>
              <a:t> </a:t>
            </a:r>
            <a:r>
              <a:rPr dirty="0" err="1"/>
              <a:t>débuté</a:t>
            </a:r>
            <a:r>
              <a:rPr dirty="0"/>
              <a:t> le plus </a:t>
            </a:r>
            <a:r>
              <a:rPr dirty="0" err="1"/>
              <a:t>tôt</a:t>
            </a:r>
            <a:r>
              <a:rPr dirty="0"/>
              <a:t> possible.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doit en tout temps </a:t>
            </a:r>
            <a:r>
              <a:rPr dirty="0" err="1"/>
              <a:t>procéder</a:t>
            </a:r>
            <a:r>
              <a:rPr dirty="0"/>
              <a:t> à </a:t>
            </a:r>
            <a:r>
              <a:rPr dirty="0" err="1"/>
              <a:t>l’évaluation</a:t>
            </a:r>
            <a:r>
              <a:rPr dirty="0"/>
              <a:t> de son patient </a:t>
            </a:r>
            <a:r>
              <a:rPr dirty="0" err="1"/>
              <a:t>avant</a:t>
            </a:r>
            <a:r>
              <a:rPr dirty="0"/>
              <a:t> </a:t>
            </a:r>
            <a:r>
              <a:rPr dirty="0" err="1"/>
              <a:t>d’amorcer</a:t>
            </a:r>
            <a:r>
              <a:rPr dirty="0"/>
              <a:t> un </a:t>
            </a:r>
            <a:r>
              <a:rPr dirty="0" err="1"/>
              <a:t>tel</a:t>
            </a:r>
            <a:r>
              <a:rPr dirty="0"/>
              <a:t> </a:t>
            </a:r>
            <a:r>
              <a:rPr dirty="0" err="1"/>
              <a:t>traitement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4" name="Shape 5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>
              <a:defRPr sz="1000"/>
            </a:pPr>
            <a:r>
              <a:rPr dirty="0"/>
              <a:t>Formations à faire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Formation de base sur </a:t>
            </a:r>
            <a:r>
              <a:rPr dirty="0" err="1"/>
              <a:t>l’immunisation</a:t>
            </a:r>
            <a:endParaRPr dirty="0"/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Formation sur les techniques </a:t>
            </a:r>
            <a:r>
              <a:rPr dirty="0" err="1"/>
              <a:t>d’administration</a:t>
            </a:r>
            <a:r>
              <a:rPr dirty="0"/>
              <a:t> d’un </a:t>
            </a:r>
            <a:r>
              <a:rPr dirty="0" err="1"/>
              <a:t>médicament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d’un </a:t>
            </a:r>
            <a:r>
              <a:rPr dirty="0" err="1"/>
              <a:t>vaccin</a:t>
            </a:r>
            <a:r>
              <a:rPr dirty="0"/>
              <a:t> </a:t>
            </a:r>
            <a:r>
              <a:rPr b="1" dirty="0"/>
              <a:t>(non </a:t>
            </a:r>
            <a:r>
              <a:rPr b="1" dirty="0" err="1"/>
              <a:t>requis</a:t>
            </a:r>
            <a:r>
              <a:rPr b="1" dirty="0"/>
              <a:t> </a:t>
            </a:r>
            <a:r>
              <a:rPr b="1" dirty="0" err="1"/>
              <a:t>si</a:t>
            </a:r>
            <a:r>
              <a:rPr b="1" dirty="0"/>
              <a:t> le </a:t>
            </a:r>
            <a:r>
              <a:rPr b="1" dirty="0" err="1"/>
              <a:t>pharmacien</a:t>
            </a:r>
            <a:r>
              <a:rPr b="1" dirty="0"/>
              <a:t> </a:t>
            </a:r>
            <a:r>
              <a:rPr b="1" dirty="0" err="1"/>
              <a:t>veut</a:t>
            </a:r>
            <a:r>
              <a:rPr b="1" dirty="0"/>
              <a:t> </a:t>
            </a:r>
            <a:r>
              <a:rPr b="1" dirty="0" err="1"/>
              <a:t>seulement</a:t>
            </a:r>
            <a:r>
              <a:rPr b="1" dirty="0"/>
              <a:t> </a:t>
            </a:r>
            <a:r>
              <a:rPr b="1" dirty="0" err="1"/>
              <a:t>prescrire</a:t>
            </a:r>
            <a:r>
              <a:rPr b="1" dirty="0"/>
              <a:t> le </a:t>
            </a:r>
            <a:r>
              <a:rPr b="1" dirty="0" err="1"/>
              <a:t>vaccin</a:t>
            </a:r>
            <a:r>
              <a:rPr b="1" dirty="0"/>
              <a:t>)</a:t>
            </a:r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Formation en RCR </a:t>
            </a:r>
            <a:r>
              <a:rPr b="1" dirty="0"/>
              <a:t>(non </a:t>
            </a:r>
            <a:r>
              <a:rPr b="1" dirty="0" err="1"/>
              <a:t>requis</a:t>
            </a:r>
            <a:r>
              <a:rPr b="1" dirty="0"/>
              <a:t> </a:t>
            </a:r>
            <a:r>
              <a:rPr b="1" dirty="0" err="1"/>
              <a:t>si</a:t>
            </a:r>
            <a:r>
              <a:rPr b="1" dirty="0"/>
              <a:t> le </a:t>
            </a:r>
            <a:r>
              <a:rPr b="1" dirty="0" err="1"/>
              <a:t>pharmacien</a:t>
            </a:r>
            <a:r>
              <a:rPr b="1" dirty="0"/>
              <a:t> </a:t>
            </a:r>
            <a:r>
              <a:rPr b="1" dirty="0" err="1"/>
              <a:t>veut</a:t>
            </a:r>
            <a:r>
              <a:rPr b="1" dirty="0"/>
              <a:t> </a:t>
            </a:r>
            <a:r>
              <a:rPr b="1" dirty="0" err="1"/>
              <a:t>seulement</a:t>
            </a:r>
            <a:r>
              <a:rPr b="1" dirty="0"/>
              <a:t> </a:t>
            </a:r>
            <a:r>
              <a:rPr b="1" dirty="0" err="1"/>
              <a:t>prescrire</a:t>
            </a:r>
            <a:r>
              <a:rPr b="1" dirty="0"/>
              <a:t> le </a:t>
            </a:r>
            <a:r>
              <a:rPr b="1" dirty="0" err="1"/>
              <a:t>vaccin</a:t>
            </a:r>
            <a:r>
              <a:rPr b="1" dirty="0"/>
              <a:t>)</a:t>
            </a:r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Formation sur la consignation des </a:t>
            </a:r>
            <a:r>
              <a:rPr dirty="0" err="1"/>
              <a:t>informations</a:t>
            </a:r>
            <a:r>
              <a:rPr dirty="0"/>
              <a:t> au </a:t>
            </a:r>
            <a:r>
              <a:rPr lang="fr-CA" dirty="0"/>
              <a:t>R</a:t>
            </a:r>
            <a:r>
              <a:rPr dirty="0" err="1"/>
              <a:t>egistre</a:t>
            </a:r>
            <a:r>
              <a:rPr dirty="0"/>
              <a:t> de vaccination</a:t>
            </a:r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Formation facultative</a:t>
            </a:r>
            <a:r>
              <a:rPr lang="fr-CA" dirty="0"/>
              <a:t> </a:t>
            </a:r>
            <a:r>
              <a:rPr dirty="0"/>
              <a:t>: </a:t>
            </a:r>
            <a:r>
              <a:rPr dirty="0" err="1"/>
              <a:t>Santé</a:t>
            </a:r>
            <a:r>
              <a:rPr dirty="0"/>
              <a:t>-voyage </a:t>
            </a:r>
          </a:p>
          <a:p>
            <a:pPr marL="171450" indent="-171450">
              <a:buSzPct val="100000"/>
              <a:buChar char="-"/>
              <a:defRPr sz="1000"/>
            </a:pPr>
            <a:endParaRPr dirty="0"/>
          </a:p>
          <a:p>
            <a:pPr>
              <a:defRPr sz="1000"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maintenant</a:t>
            </a:r>
            <a:r>
              <a:rPr dirty="0"/>
              <a:t> </a:t>
            </a:r>
            <a:r>
              <a:rPr dirty="0" err="1"/>
              <a:t>prescrire</a:t>
            </a:r>
            <a:r>
              <a:rPr dirty="0"/>
              <a:t> et </a:t>
            </a:r>
            <a:r>
              <a:rPr dirty="0" err="1"/>
              <a:t>administrer</a:t>
            </a:r>
            <a:r>
              <a:rPr dirty="0"/>
              <a:t> des </a:t>
            </a:r>
            <a:r>
              <a:rPr dirty="0" err="1"/>
              <a:t>vaccins</a:t>
            </a:r>
            <a:r>
              <a:rPr dirty="0"/>
              <a:t> et doit </a:t>
            </a:r>
            <a:r>
              <a:rPr dirty="0" err="1"/>
              <a:t>avoir</a:t>
            </a:r>
            <a:r>
              <a:rPr dirty="0"/>
              <a:t> </a:t>
            </a:r>
            <a:r>
              <a:rPr dirty="0" err="1"/>
              <a:t>suivi</a:t>
            </a:r>
            <a:r>
              <a:rPr dirty="0"/>
              <a:t> les formations </a:t>
            </a:r>
            <a:r>
              <a:rPr dirty="0" err="1"/>
              <a:t>nécessaires</a:t>
            </a:r>
            <a:r>
              <a:rPr dirty="0"/>
              <a:t>.</a:t>
            </a:r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La démarche </a:t>
            </a:r>
            <a:r>
              <a:rPr dirty="0" err="1"/>
              <a:t>professionnelle</a:t>
            </a:r>
            <a:r>
              <a:rPr dirty="0"/>
              <a:t> pour </a:t>
            </a:r>
            <a:r>
              <a:rPr dirty="0" err="1"/>
              <a:t>prescrire</a:t>
            </a:r>
            <a:r>
              <a:rPr dirty="0"/>
              <a:t> et </a:t>
            </a:r>
            <a:r>
              <a:rPr dirty="0" err="1"/>
              <a:t>administrer</a:t>
            </a:r>
            <a:r>
              <a:rPr dirty="0"/>
              <a:t> un </a:t>
            </a:r>
            <a:r>
              <a:rPr dirty="0" err="1"/>
              <a:t>vaccin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rigoureuse</a:t>
            </a:r>
            <a:r>
              <a:rPr dirty="0"/>
              <a:t> et </a:t>
            </a:r>
            <a:r>
              <a:rPr dirty="0" err="1"/>
              <a:t>similaire</a:t>
            </a:r>
            <a:r>
              <a:rPr dirty="0"/>
              <a:t> aux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professionnels</a:t>
            </a:r>
            <a:r>
              <a:rPr dirty="0"/>
              <a:t>. </a:t>
            </a:r>
            <a:endParaRPr strike="sngStrike" dirty="0"/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pourrait</a:t>
            </a:r>
            <a:r>
              <a:rPr dirty="0"/>
              <a:t> </a:t>
            </a:r>
            <a:r>
              <a:rPr dirty="0" err="1"/>
              <a:t>décider</a:t>
            </a:r>
            <a:r>
              <a:rPr dirty="0"/>
              <a:t> que de </a:t>
            </a:r>
            <a:r>
              <a:rPr dirty="0" err="1"/>
              <a:t>prescrire</a:t>
            </a:r>
            <a:r>
              <a:rPr dirty="0"/>
              <a:t> le </a:t>
            </a:r>
            <a:r>
              <a:rPr dirty="0" err="1"/>
              <a:t>vaccin</a:t>
            </a:r>
            <a:r>
              <a:rPr dirty="0"/>
              <a:t> et </a:t>
            </a:r>
            <a:r>
              <a:rPr dirty="0" err="1"/>
              <a:t>l’administr</a:t>
            </a:r>
            <a:r>
              <a:rPr lang="fr-CA" dirty="0"/>
              <a:t>er</a:t>
            </a:r>
            <a:r>
              <a:rPr dirty="0"/>
              <a:t> sera fait par un </a:t>
            </a:r>
            <a:r>
              <a:rPr dirty="0" err="1"/>
              <a:t>professionnel</a:t>
            </a:r>
            <a:r>
              <a:rPr dirty="0"/>
              <a:t> </a:t>
            </a:r>
            <a:r>
              <a:rPr dirty="0" err="1"/>
              <a:t>habilité</a:t>
            </a:r>
            <a:r>
              <a:rPr dirty="0"/>
              <a:t> à </a:t>
            </a:r>
            <a:r>
              <a:rPr dirty="0" err="1"/>
              <a:t>administrer</a:t>
            </a:r>
            <a:r>
              <a:rPr dirty="0"/>
              <a:t> un </a:t>
            </a:r>
            <a:r>
              <a:rPr dirty="0" err="1"/>
              <a:t>vaccin</a:t>
            </a:r>
            <a:r>
              <a:rPr dirty="0"/>
              <a:t> au Québec. </a:t>
            </a:r>
          </a:p>
          <a:p>
            <a:pPr marL="171450" indent="-171450">
              <a:buSzPct val="100000"/>
              <a:buChar char="-"/>
              <a:defRPr sz="10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administrer</a:t>
            </a:r>
            <a:r>
              <a:rPr dirty="0"/>
              <a:t> </a:t>
            </a:r>
            <a:r>
              <a:rPr dirty="0" err="1"/>
              <a:t>tous</a:t>
            </a:r>
            <a:r>
              <a:rPr dirty="0"/>
              <a:t> les </a:t>
            </a:r>
            <a:r>
              <a:rPr dirty="0" err="1"/>
              <a:t>vaccins</a:t>
            </a:r>
            <a:r>
              <a:rPr dirty="0"/>
              <a:t> aux patients à </a:t>
            </a:r>
            <a:r>
              <a:rPr dirty="0" err="1"/>
              <a:t>partir</a:t>
            </a:r>
            <a:r>
              <a:rPr dirty="0"/>
              <a:t> de </a:t>
            </a:r>
            <a:r>
              <a:rPr dirty="0" err="1"/>
              <a:t>l’âge</a:t>
            </a:r>
            <a:r>
              <a:rPr dirty="0"/>
              <a:t> de 6 ans. Les </a:t>
            </a:r>
            <a:r>
              <a:rPr dirty="0" err="1"/>
              <a:t>vaccins</a:t>
            </a:r>
            <a:r>
              <a:rPr dirty="0"/>
              <a:t> pour </a:t>
            </a:r>
            <a:r>
              <a:rPr dirty="0" err="1"/>
              <a:t>l’influenza</a:t>
            </a:r>
            <a:r>
              <a:rPr dirty="0"/>
              <a:t> et dans le </a:t>
            </a:r>
            <a:r>
              <a:rPr dirty="0" err="1"/>
              <a:t>contexte</a:t>
            </a:r>
            <a:r>
              <a:rPr dirty="0"/>
              <a:t> d’un voyage </a:t>
            </a:r>
            <a:r>
              <a:rPr dirty="0" err="1"/>
              <a:t>pourront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administr</a:t>
            </a:r>
            <a:r>
              <a:rPr lang="fr-CA" dirty="0" err="1"/>
              <a:t>és</a:t>
            </a:r>
            <a:r>
              <a:rPr dirty="0"/>
              <a:t> par le </a:t>
            </a:r>
            <a:r>
              <a:rPr dirty="0" err="1"/>
              <a:t>pharmacien</a:t>
            </a:r>
            <a:r>
              <a:rPr dirty="0"/>
              <a:t> aux patients à </a:t>
            </a:r>
            <a:r>
              <a:rPr dirty="0" err="1"/>
              <a:t>partir</a:t>
            </a:r>
            <a:r>
              <a:rPr dirty="0"/>
              <a:t> de </a:t>
            </a:r>
            <a:r>
              <a:rPr dirty="0" err="1"/>
              <a:t>l’âge</a:t>
            </a:r>
            <a:r>
              <a:rPr dirty="0"/>
              <a:t> de 2 ans.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900"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dirty="0" err="1"/>
              <a:t>Nouveautés</a:t>
            </a:r>
            <a:r>
              <a:rPr dirty="0"/>
              <a:t> par rapport au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41</a:t>
            </a:r>
            <a:r>
              <a:rPr lang="fr-CA" dirty="0"/>
              <a:t> :</a:t>
            </a:r>
            <a:endParaRPr dirty="0"/>
          </a:p>
          <a:p>
            <a:pPr marL="628650" lvl="1" indent="-171450">
              <a:buSzPct val="100000"/>
              <a:buFont typeface="Arial"/>
              <a:buChar char="•"/>
              <a:defRPr sz="9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maintenant</a:t>
            </a:r>
            <a:r>
              <a:rPr dirty="0"/>
              <a:t> cesser le </a:t>
            </a:r>
            <a:r>
              <a:rPr dirty="0" err="1"/>
              <a:t>médicament</a:t>
            </a:r>
            <a:r>
              <a:rPr dirty="0"/>
              <a:t>.</a:t>
            </a:r>
          </a:p>
          <a:p>
            <a:pPr marL="628650" lvl="1" indent="-171450">
              <a:buSzPct val="100000"/>
              <a:buFont typeface="Arial"/>
              <a:buChar char="•"/>
              <a:defRPr sz="900"/>
            </a:pPr>
            <a:r>
              <a:rPr dirty="0"/>
              <a:t>La communication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obligatoire</a:t>
            </a:r>
            <a:r>
              <a:rPr dirty="0"/>
              <a:t> </a:t>
            </a:r>
            <a:r>
              <a:rPr dirty="0" err="1"/>
              <a:t>lorsqu’il</a:t>
            </a:r>
            <a:r>
              <a:rPr dirty="0"/>
              <a:t> y a </a:t>
            </a:r>
            <a:r>
              <a:rPr dirty="0" err="1"/>
              <a:t>changement</a:t>
            </a:r>
            <a:r>
              <a:rPr dirty="0"/>
              <a:t> de dose </a:t>
            </a:r>
            <a:r>
              <a:rPr dirty="0" err="1"/>
              <a:t>ou</a:t>
            </a:r>
            <a:r>
              <a:rPr dirty="0"/>
              <a:t> de la </a:t>
            </a:r>
            <a:r>
              <a:rPr dirty="0" err="1"/>
              <a:t>voie</a:t>
            </a:r>
            <a:r>
              <a:rPr dirty="0"/>
              <a:t> </a:t>
            </a:r>
            <a:r>
              <a:rPr dirty="0" err="1"/>
              <a:t>d’administration</a:t>
            </a:r>
            <a:r>
              <a:rPr dirty="0"/>
              <a:t>.</a:t>
            </a:r>
            <a:br>
              <a:rPr lang="fr-CA" dirty="0"/>
            </a:br>
            <a:endParaRPr dirty="0"/>
          </a:p>
          <a:p>
            <a:pPr>
              <a:defRPr sz="900"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modifier la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 du patient pour assurer la </a:t>
            </a:r>
            <a:r>
              <a:rPr dirty="0" err="1"/>
              <a:t>sécurité</a:t>
            </a:r>
            <a:r>
              <a:rPr dirty="0"/>
              <a:t> du patient et </a:t>
            </a:r>
            <a:r>
              <a:rPr dirty="0" err="1"/>
              <a:t>l’efficacité</a:t>
            </a:r>
            <a:r>
              <a:rPr dirty="0"/>
              <a:t> de son </a:t>
            </a:r>
            <a:r>
              <a:rPr dirty="0" err="1"/>
              <a:t>traitement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ajuster</a:t>
            </a:r>
            <a:r>
              <a:rPr dirty="0"/>
              <a:t> le </a:t>
            </a:r>
            <a:r>
              <a:rPr dirty="0" err="1"/>
              <a:t>médicament</a:t>
            </a:r>
            <a:r>
              <a:rPr dirty="0"/>
              <a:t> de </a:t>
            </a:r>
            <a:r>
              <a:rPr dirty="0" err="1"/>
              <a:t>différentes</a:t>
            </a:r>
            <a:r>
              <a:rPr dirty="0"/>
              <a:t> manières </a:t>
            </a:r>
            <a:r>
              <a:rPr dirty="0" err="1"/>
              <a:t>telles</a:t>
            </a:r>
            <a:r>
              <a:rPr dirty="0"/>
              <a:t> que </a:t>
            </a:r>
            <a:r>
              <a:rPr dirty="0" err="1"/>
              <a:t>spécifiées</a:t>
            </a:r>
            <a:r>
              <a:rPr dirty="0"/>
              <a:t> sur la diapositive. Il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même</a:t>
            </a:r>
            <a:r>
              <a:rPr dirty="0"/>
              <a:t> cesser (</a:t>
            </a:r>
            <a:r>
              <a:rPr dirty="0" err="1"/>
              <a:t>temporairement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indéfiniment</a:t>
            </a:r>
            <a:r>
              <a:rPr dirty="0"/>
              <a:t>) le </a:t>
            </a:r>
            <a:r>
              <a:rPr dirty="0" err="1"/>
              <a:t>médicament</a:t>
            </a:r>
            <a:r>
              <a:rPr dirty="0"/>
              <a:t> </a:t>
            </a:r>
            <a:r>
              <a:rPr dirty="0" err="1"/>
              <a:t>s’il</a:t>
            </a:r>
            <a:r>
              <a:rPr dirty="0"/>
              <a:t> le </a:t>
            </a:r>
            <a:r>
              <a:rPr dirty="0" err="1"/>
              <a:t>juge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modifie</a:t>
            </a:r>
            <a:r>
              <a:rPr dirty="0"/>
              <a:t> la dose </a:t>
            </a:r>
            <a:r>
              <a:rPr dirty="0" err="1"/>
              <a:t>ou</a:t>
            </a:r>
            <a:r>
              <a:rPr dirty="0"/>
              <a:t> la </a:t>
            </a:r>
            <a:r>
              <a:rPr dirty="0" err="1"/>
              <a:t>voie</a:t>
            </a:r>
            <a:r>
              <a:rPr dirty="0"/>
              <a:t> </a:t>
            </a:r>
            <a:r>
              <a:rPr dirty="0" err="1"/>
              <a:t>d’administration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communiquer</a:t>
            </a:r>
            <a:r>
              <a:rPr dirty="0"/>
              <a:t> avec le </a:t>
            </a:r>
            <a:r>
              <a:rPr dirty="0" err="1"/>
              <a:t>prescripteur</a:t>
            </a:r>
            <a:r>
              <a:rPr dirty="0"/>
              <a:t> initial du </a:t>
            </a:r>
            <a:r>
              <a:rPr dirty="0" err="1"/>
              <a:t>médicament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dirty="0" err="1"/>
              <a:t>Exemples</a:t>
            </a:r>
            <a:r>
              <a:rPr dirty="0"/>
              <a:t> qui </a:t>
            </a:r>
            <a:r>
              <a:rPr dirty="0" err="1"/>
              <a:t>pourraient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présentés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628650" lvl="1" indent="-171450">
              <a:buSzPct val="100000"/>
              <a:buFont typeface="Arial"/>
              <a:buChar char="•"/>
              <a:defRPr sz="800"/>
            </a:pPr>
            <a:r>
              <a:rPr dirty="0"/>
              <a:t>Un patient </a:t>
            </a:r>
            <a:r>
              <a:rPr dirty="0" err="1"/>
              <a:t>prend</a:t>
            </a:r>
            <a:r>
              <a:rPr dirty="0"/>
              <a:t> de la </a:t>
            </a:r>
            <a:r>
              <a:rPr dirty="0" err="1"/>
              <a:t>metformine</a:t>
            </a:r>
            <a:r>
              <a:rPr dirty="0"/>
              <a:t> 850 mg PO bid </a:t>
            </a:r>
            <a:r>
              <a:rPr dirty="0" err="1"/>
              <a:t>depuis</a:t>
            </a:r>
            <a:r>
              <a:rPr dirty="0"/>
              <a:t> 8 </a:t>
            </a:r>
            <a:r>
              <a:rPr dirty="0" err="1"/>
              <a:t>mois</a:t>
            </a:r>
            <a:r>
              <a:rPr dirty="0"/>
              <a:t>. Au </a:t>
            </a:r>
            <a:r>
              <a:rPr dirty="0" err="1"/>
              <a:t>renouvellement</a:t>
            </a:r>
            <a:r>
              <a:rPr dirty="0"/>
              <a:t> du </a:t>
            </a:r>
            <a:r>
              <a:rPr dirty="0" err="1"/>
              <a:t>médicament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décide</a:t>
            </a:r>
            <a:r>
              <a:rPr dirty="0"/>
              <a:t> </a:t>
            </a:r>
            <a:r>
              <a:rPr dirty="0" err="1"/>
              <a:t>d’aller</a:t>
            </a:r>
            <a:r>
              <a:rPr dirty="0"/>
              <a:t> </a:t>
            </a:r>
            <a:r>
              <a:rPr dirty="0" err="1"/>
              <a:t>vérifier</a:t>
            </a:r>
            <a:r>
              <a:rPr dirty="0"/>
              <a:t> la </a:t>
            </a:r>
            <a:r>
              <a:rPr dirty="0" err="1"/>
              <a:t>créatinine</a:t>
            </a:r>
            <a:r>
              <a:rPr dirty="0"/>
              <a:t> </a:t>
            </a:r>
            <a:r>
              <a:rPr dirty="0" err="1"/>
              <a:t>sérique</a:t>
            </a:r>
            <a:r>
              <a:rPr dirty="0"/>
              <a:t> et de </a:t>
            </a:r>
            <a:r>
              <a:rPr dirty="0" err="1"/>
              <a:t>calculer</a:t>
            </a:r>
            <a:r>
              <a:rPr dirty="0"/>
              <a:t> la </a:t>
            </a:r>
            <a:r>
              <a:rPr dirty="0" err="1"/>
              <a:t>clairance</a:t>
            </a:r>
            <a:r>
              <a:rPr dirty="0"/>
              <a:t> à la </a:t>
            </a:r>
            <a:r>
              <a:rPr dirty="0" err="1"/>
              <a:t>créatinine</a:t>
            </a:r>
            <a:r>
              <a:rPr dirty="0"/>
              <a:t> du patient et </a:t>
            </a:r>
            <a:r>
              <a:rPr dirty="0" err="1"/>
              <a:t>celle</a:t>
            </a:r>
            <a:r>
              <a:rPr dirty="0"/>
              <a:t>-ci se </a:t>
            </a:r>
            <a:r>
              <a:rPr dirty="0" err="1"/>
              <a:t>situe</a:t>
            </a:r>
            <a:r>
              <a:rPr dirty="0"/>
              <a:t> à 40 ml/min.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décide</a:t>
            </a:r>
            <a:r>
              <a:rPr dirty="0"/>
              <a:t> </a:t>
            </a:r>
            <a:r>
              <a:rPr dirty="0" err="1"/>
              <a:t>donc</a:t>
            </a:r>
            <a:r>
              <a:rPr dirty="0"/>
              <a:t> </a:t>
            </a:r>
            <a:r>
              <a:rPr dirty="0" err="1"/>
              <a:t>d’ajuster</a:t>
            </a:r>
            <a:r>
              <a:rPr dirty="0"/>
              <a:t> la dose à 500 mg PO bid pour la </a:t>
            </a:r>
            <a:r>
              <a:rPr dirty="0" err="1"/>
              <a:t>sécurité</a:t>
            </a:r>
            <a:r>
              <a:rPr dirty="0"/>
              <a:t> du patient et communique avec le </a:t>
            </a:r>
            <a:r>
              <a:rPr dirty="0" err="1"/>
              <a:t>prescripteur</a:t>
            </a:r>
            <a:r>
              <a:rPr dirty="0"/>
              <a:t> </a:t>
            </a:r>
            <a:r>
              <a:rPr lang="fr-CA" dirty="0"/>
              <a:t>le</a:t>
            </a:r>
            <a:r>
              <a:rPr dirty="0"/>
              <a:t> </a:t>
            </a:r>
            <a:r>
              <a:rPr dirty="0" err="1"/>
              <a:t>changement</a:t>
            </a:r>
            <a:r>
              <a:rPr dirty="0"/>
              <a:t> </a:t>
            </a:r>
            <a:r>
              <a:rPr dirty="0" err="1"/>
              <a:t>effectué</a:t>
            </a:r>
            <a:r>
              <a:rPr dirty="0"/>
              <a:t>.</a:t>
            </a:r>
          </a:p>
          <a:p>
            <a:pPr marL="628650" lvl="1" indent="-171450">
              <a:buSzPct val="100000"/>
              <a:buFont typeface="Arial"/>
              <a:buChar char="•"/>
              <a:defRPr sz="800"/>
            </a:pPr>
            <a:r>
              <a:rPr dirty="0"/>
              <a:t>Un patient </a:t>
            </a:r>
            <a:r>
              <a:rPr dirty="0" err="1"/>
              <a:t>prend</a:t>
            </a:r>
            <a:r>
              <a:rPr dirty="0"/>
              <a:t> perindopril 8 mg PO die. Ce matin, il </a:t>
            </a:r>
            <a:r>
              <a:rPr dirty="0" err="1"/>
              <a:t>appelle</a:t>
            </a:r>
            <a:r>
              <a:rPr dirty="0"/>
              <a:t> à la </a:t>
            </a:r>
            <a:r>
              <a:rPr dirty="0" err="1"/>
              <a:t>pharmacie</a:t>
            </a:r>
            <a:r>
              <a:rPr dirty="0"/>
              <a:t> et </a:t>
            </a:r>
            <a:r>
              <a:rPr dirty="0" err="1"/>
              <a:t>mentionne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qu’il</a:t>
            </a:r>
            <a:r>
              <a:rPr dirty="0"/>
              <a:t> </a:t>
            </a:r>
            <a:r>
              <a:rPr dirty="0" err="1"/>
              <a:t>semble</a:t>
            </a:r>
            <a:r>
              <a:rPr dirty="0"/>
              <a:t> </a:t>
            </a:r>
            <a:r>
              <a:rPr dirty="0" err="1"/>
              <a:t>avoir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gastro-</a:t>
            </a:r>
            <a:r>
              <a:rPr dirty="0" err="1"/>
              <a:t>entérite</a:t>
            </a:r>
            <a:r>
              <a:rPr dirty="0"/>
              <a:t> </a:t>
            </a:r>
            <a:r>
              <a:rPr dirty="0" err="1"/>
              <a:t>depuis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(</a:t>
            </a:r>
            <a:r>
              <a:rPr dirty="0" err="1"/>
              <a:t>plusieurs</a:t>
            </a:r>
            <a:r>
              <a:rPr dirty="0"/>
              <a:t> </a:t>
            </a:r>
            <a:r>
              <a:rPr dirty="0" err="1"/>
              <a:t>diarrhées</a:t>
            </a:r>
            <a:r>
              <a:rPr dirty="0"/>
              <a:t> par jour et </a:t>
            </a:r>
            <a:r>
              <a:rPr dirty="0" err="1"/>
              <a:t>nausées</a:t>
            </a:r>
            <a:r>
              <a:rPr dirty="0"/>
              <a:t> +++) et </a:t>
            </a:r>
            <a:r>
              <a:rPr dirty="0" err="1"/>
              <a:t>aimerait</a:t>
            </a:r>
            <a:r>
              <a:rPr dirty="0"/>
              <a:t> savoir </a:t>
            </a:r>
            <a:r>
              <a:rPr dirty="0" err="1"/>
              <a:t>qu’est-ce</a:t>
            </a:r>
            <a:r>
              <a:rPr dirty="0"/>
              <a:t> </a:t>
            </a:r>
            <a:r>
              <a:rPr dirty="0" err="1"/>
              <a:t>qu’il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prendre pour </a:t>
            </a:r>
            <a:r>
              <a:rPr dirty="0" err="1"/>
              <a:t>soulager</a:t>
            </a:r>
            <a:r>
              <a:rPr dirty="0"/>
              <a:t>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symptômes</a:t>
            </a:r>
            <a:r>
              <a:rPr dirty="0"/>
              <a:t>. En plus de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recommandations</a:t>
            </a:r>
            <a:r>
              <a:rPr dirty="0"/>
              <a:t> </a:t>
            </a:r>
            <a:r>
              <a:rPr dirty="0" err="1"/>
              <a:t>usuelles</a:t>
            </a:r>
            <a:r>
              <a:rPr dirty="0"/>
              <a:t> </a:t>
            </a:r>
            <a:r>
              <a:rPr dirty="0" err="1"/>
              <a:t>concernant</a:t>
            </a:r>
            <a:r>
              <a:rPr dirty="0"/>
              <a:t> la gastro-</a:t>
            </a:r>
            <a:r>
              <a:rPr dirty="0" err="1"/>
              <a:t>entérite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avise</a:t>
            </a:r>
            <a:r>
              <a:rPr dirty="0"/>
              <a:t> le patient de cesser </a:t>
            </a:r>
            <a:r>
              <a:rPr dirty="0" err="1"/>
              <a:t>temporairement</a:t>
            </a:r>
            <a:r>
              <a:rPr dirty="0"/>
              <a:t> le perindopril </a:t>
            </a:r>
            <a:r>
              <a:rPr dirty="0" err="1"/>
              <a:t>jusqu’à</a:t>
            </a:r>
            <a:r>
              <a:rPr dirty="0"/>
              <a:t> </a:t>
            </a:r>
            <a:r>
              <a:rPr dirty="0" err="1"/>
              <a:t>rétablissement</a:t>
            </a:r>
            <a:r>
              <a:rPr dirty="0"/>
              <a:t> des </a:t>
            </a:r>
            <a:r>
              <a:rPr dirty="0" err="1"/>
              <a:t>symptômes</a:t>
            </a:r>
            <a:r>
              <a:rPr dirty="0"/>
              <a:t> pour </a:t>
            </a:r>
            <a:r>
              <a:rPr dirty="0" err="1"/>
              <a:t>éviter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insuffisance</a:t>
            </a:r>
            <a:r>
              <a:rPr dirty="0"/>
              <a:t> </a:t>
            </a:r>
            <a:r>
              <a:rPr dirty="0" err="1"/>
              <a:t>rénale</a:t>
            </a:r>
            <a:r>
              <a:rPr dirty="0"/>
              <a:t> </a:t>
            </a:r>
            <a:r>
              <a:rPr dirty="0" err="1"/>
              <a:t>aigu</a:t>
            </a:r>
            <a:r>
              <a:rPr lang="fr-CA" dirty="0"/>
              <a:t>ë</a:t>
            </a:r>
            <a:r>
              <a:rPr dirty="0"/>
              <a:t>.       </a:t>
            </a:r>
          </a:p>
          <a:p>
            <a:pPr>
              <a:defRPr sz="1000"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707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 err="1"/>
              <a:t>Nouveautés</a:t>
            </a:r>
            <a:r>
              <a:rPr dirty="0"/>
              <a:t> par rapport au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41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628650" lvl="1" indent="-171450">
              <a:buSzPct val="100000"/>
              <a:buFont typeface="Arial"/>
              <a:buChar char="•"/>
              <a:defRPr sz="1100"/>
            </a:pPr>
            <a:r>
              <a:rPr dirty="0"/>
              <a:t>Le </a:t>
            </a:r>
            <a:r>
              <a:rPr dirty="0" err="1"/>
              <a:t>médecin</a:t>
            </a:r>
            <a:r>
              <a:rPr dirty="0"/>
              <a:t> </a:t>
            </a:r>
            <a:r>
              <a:rPr dirty="0" err="1"/>
              <a:t>n’aura</a:t>
            </a:r>
            <a:r>
              <a:rPr dirty="0"/>
              <a:t> plus à </a:t>
            </a:r>
            <a:r>
              <a:rPr dirty="0" err="1"/>
              <a:t>indiquer</a:t>
            </a:r>
            <a:r>
              <a:rPr dirty="0"/>
              <a:t> la </a:t>
            </a:r>
            <a:r>
              <a:rPr dirty="0" err="1"/>
              <a:t>cible</a:t>
            </a:r>
            <a:r>
              <a:rPr dirty="0"/>
              <a:t> à </a:t>
            </a:r>
            <a:r>
              <a:rPr dirty="0" err="1"/>
              <a:t>atteindre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que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puisse</a:t>
            </a:r>
            <a:r>
              <a:rPr dirty="0"/>
              <a:t> modifier la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. </a:t>
            </a:r>
          </a:p>
          <a:p>
            <a:pPr>
              <a:defRPr sz="1100" u="sng"/>
            </a:pPr>
            <a:endParaRPr dirty="0"/>
          </a:p>
          <a:p>
            <a:pPr>
              <a:defRPr sz="1100"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 err="1"/>
              <a:t>Lorsqu’il</a:t>
            </a:r>
            <a:r>
              <a:rPr dirty="0"/>
              <a:t> y a </a:t>
            </a:r>
            <a:r>
              <a:rPr dirty="0" err="1"/>
              <a:t>nécessité</a:t>
            </a:r>
            <a:r>
              <a:rPr dirty="0"/>
              <a:t> </a:t>
            </a:r>
            <a:r>
              <a:rPr dirty="0" err="1"/>
              <a:t>d’ajuster</a:t>
            </a:r>
            <a:r>
              <a:rPr dirty="0"/>
              <a:t> la </a:t>
            </a:r>
            <a:r>
              <a:rPr dirty="0" err="1"/>
              <a:t>médication</a:t>
            </a:r>
            <a:r>
              <a:rPr dirty="0"/>
              <a:t>, le </a:t>
            </a:r>
            <a:r>
              <a:rPr dirty="0" err="1"/>
              <a:t>médecin</a:t>
            </a:r>
            <a:r>
              <a:rPr dirty="0"/>
              <a:t> doit </a:t>
            </a:r>
            <a:r>
              <a:rPr dirty="0" err="1"/>
              <a:t>déterminer</a:t>
            </a:r>
            <a:r>
              <a:rPr dirty="0"/>
              <a:t> le </a:t>
            </a:r>
            <a:r>
              <a:rPr dirty="0" err="1"/>
              <a:t>professionnel</a:t>
            </a:r>
            <a:r>
              <a:rPr dirty="0"/>
              <a:t> qui </a:t>
            </a:r>
            <a:r>
              <a:rPr dirty="0" err="1"/>
              <a:t>pourra</a:t>
            </a:r>
            <a:r>
              <a:rPr dirty="0"/>
              <a:t> prendre en charge le patient. 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/>
              <a:t>Il faut </a:t>
            </a:r>
            <a:r>
              <a:rPr dirty="0" err="1"/>
              <a:t>donc</a:t>
            </a:r>
            <a:r>
              <a:rPr dirty="0"/>
              <a:t> </a:t>
            </a:r>
            <a:r>
              <a:rPr dirty="0" err="1"/>
              <a:t>éviter</a:t>
            </a:r>
            <a:r>
              <a:rPr dirty="0"/>
              <a:t> que </a:t>
            </a:r>
            <a:r>
              <a:rPr dirty="0" err="1"/>
              <a:t>plusieurs</a:t>
            </a:r>
            <a:r>
              <a:rPr dirty="0"/>
              <a:t> </a:t>
            </a:r>
            <a:r>
              <a:rPr dirty="0" err="1"/>
              <a:t>professionnels</a:t>
            </a:r>
            <a:r>
              <a:rPr dirty="0"/>
              <a:t> </a:t>
            </a:r>
            <a:r>
              <a:rPr dirty="0" err="1"/>
              <a:t>ajustent</a:t>
            </a:r>
            <a:r>
              <a:rPr dirty="0"/>
              <a:t> </a:t>
            </a:r>
            <a:r>
              <a:rPr dirty="0" err="1"/>
              <a:t>indépendemment</a:t>
            </a:r>
            <a:r>
              <a:rPr dirty="0"/>
              <a:t> la </a:t>
            </a:r>
            <a:r>
              <a:rPr dirty="0" err="1"/>
              <a:t>médication</a:t>
            </a:r>
            <a:r>
              <a:rPr dirty="0"/>
              <a:t> du patient au </a:t>
            </a:r>
            <a:r>
              <a:rPr dirty="0" err="1"/>
              <a:t>risque</a:t>
            </a:r>
            <a:r>
              <a:rPr dirty="0"/>
              <a:t> </a:t>
            </a:r>
            <a:r>
              <a:rPr dirty="0" err="1"/>
              <a:t>d’engendrer</a:t>
            </a:r>
            <a:r>
              <a:rPr dirty="0"/>
              <a:t> des </a:t>
            </a:r>
            <a:r>
              <a:rPr dirty="0" err="1"/>
              <a:t>répercussions</a:t>
            </a:r>
            <a:r>
              <a:rPr dirty="0"/>
              <a:t> sur le patient. </a:t>
            </a:r>
            <a:r>
              <a:rPr dirty="0" err="1"/>
              <a:t>C’est</a:t>
            </a:r>
            <a:r>
              <a:rPr dirty="0"/>
              <a:t> </a:t>
            </a:r>
            <a:r>
              <a:rPr dirty="0" err="1"/>
              <a:t>donc</a:t>
            </a:r>
            <a:r>
              <a:rPr dirty="0"/>
              <a:t> pour </a:t>
            </a:r>
            <a:r>
              <a:rPr dirty="0" err="1"/>
              <a:t>cette</a:t>
            </a:r>
            <a:r>
              <a:rPr dirty="0"/>
              <a:t> raison </a:t>
            </a:r>
            <a:r>
              <a:rPr dirty="0" err="1"/>
              <a:t>qu’il</a:t>
            </a:r>
            <a:r>
              <a:rPr dirty="0"/>
              <a:t> faut </a:t>
            </a:r>
            <a:r>
              <a:rPr dirty="0" err="1"/>
              <a:t>toujours</a:t>
            </a:r>
            <a:r>
              <a:rPr dirty="0"/>
              <a:t> </a:t>
            </a:r>
            <a:r>
              <a:rPr dirty="0" err="1"/>
              <a:t>privilégier</a:t>
            </a:r>
            <a:r>
              <a:rPr dirty="0"/>
              <a:t> les pratiques collaboratives et </a:t>
            </a:r>
            <a:r>
              <a:rPr dirty="0" err="1"/>
              <a:t>s’entendre</a:t>
            </a:r>
            <a:r>
              <a:rPr dirty="0"/>
              <a:t> à savoir qui </a:t>
            </a:r>
            <a:r>
              <a:rPr dirty="0" err="1"/>
              <a:t>fera</a:t>
            </a:r>
            <a:r>
              <a:rPr dirty="0"/>
              <a:t> quoi. 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 err="1"/>
              <a:t>L’ordonnance</a:t>
            </a:r>
            <a:r>
              <a:rPr dirty="0"/>
              <a:t> </a:t>
            </a:r>
            <a:r>
              <a:rPr dirty="0" err="1"/>
              <a:t>individuelle</a:t>
            </a:r>
            <a:r>
              <a:rPr dirty="0"/>
              <a:t> </a:t>
            </a:r>
            <a:r>
              <a:rPr dirty="0" err="1"/>
              <a:t>permet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d’effectuer</a:t>
            </a:r>
            <a:r>
              <a:rPr dirty="0"/>
              <a:t> </a:t>
            </a:r>
            <a:r>
              <a:rPr dirty="0" err="1"/>
              <a:t>l’ajustement</a:t>
            </a:r>
            <a:r>
              <a:rPr dirty="0"/>
              <a:t> de la </a:t>
            </a:r>
            <a:r>
              <a:rPr dirty="0" err="1"/>
              <a:t>médication</a:t>
            </a:r>
            <a:r>
              <a:rPr dirty="0"/>
              <a:t> </a:t>
            </a:r>
            <a:r>
              <a:rPr dirty="0" err="1"/>
              <a:t>lorsque</a:t>
            </a:r>
            <a:r>
              <a:rPr dirty="0"/>
              <a:t> le </a:t>
            </a:r>
            <a:r>
              <a:rPr dirty="0" err="1"/>
              <a:t>prescripteur</a:t>
            </a:r>
            <a:r>
              <a:rPr dirty="0"/>
              <a:t> le </a:t>
            </a:r>
            <a:r>
              <a:rPr dirty="0" err="1"/>
              <a:t>précise</a:t>
            </a:r>
            <a:r>
              <a:rPr dirty="0"/>
              <a:t> sur </a:t>
            </a:r>
            <a:r>
              <a:rPr dirty="0" err="1"/>
              <a:t>l’ordonnance</a:t>
            </a:r>
            <a:r>
              <a:rPr dirty="0"/>
              <a:t>. Un </a:t>
            </a:r>
            <a:r>
              <a:rPr dirty="0" err="1"/>
              <a:t>exemple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ordonnance </a:t>
            </a:r>
            <a:r>
              <a:rPr dirty="0" err="1"/>
              <a:t>individuelle</a:t>
            </a:r>
            <a:r>
              <a:rPr dirty="0"/>
              <a:t> pour </a:t>
            </a:r>
            <a:r>
              <a:rPr dirty="0" err="1"/>
              <a:t>l’ajustement</a:t>
            </a:r>
            <a:r>
              <a:rPr dirty="0"/>
              <a:t> de la </a:t>
            </a:r>
            <a:r>
              <a:rPr dirty="0" err="1"/>
              <a:t>warfarine</a:t>
            </a:r>
            <a:r>
              <a:rPr dirty="0"/>
              <a:t> en </a:t>
            </a:r>
            <a:r>
              <a:rPr dirty="0" err="1"/>
              <a:t>fonction</a:t>
            </a:r>
            <a:r>
              <a:rPr dirty="0"/>
              <a:t> de </a:t>
            </a:r>
            <a:r>
              <a:rPr dirty="0" err="1"/>
              <a:t>l’INR</a:t>
            </a:r>
            <a:r>
              <a:rPr dirty="0"/>
              <a:t> en </a:t>
            </a:r>
            <a:r>
              <a:rPr dirty="0" err="1"/>
              <a:t>pharmacie</a:t>
            </a:r>
            <a:r>
              <a:rPr dirty="0"/>
              <a:t> </a:t>
            </a:r>
            <a:r>
              <a:rPr dirty="0" err="1"/>
              <a:t>communautaire</a:t>
            </a:r>
            <a:r>
              <a:rPr dirty="0"/>
              <a:t>. </a:t>
            </a:r>
            <a:r>
              <a:rPr dirty="0" err="1"/>
              <a:t>Rien</a:t>
            </a:r>
            <a:r>
              <a:rPr dirty="0"/>
              <a:t> </a:t>
            </a:r>
            <a:r>
              <a:rPr dirty="0" err="1"/>
              <a:t>n’empêche</a:t>
            </a:r>
            <a:r>
              <a:rPr dirty="0"/>
              <a:t> le </a:t>
            </a:r>
            <a:r>
              <a:rPr dirty="0" err="1"/>
              <a:t>pharmacien</a:t>
            </a:r>
            <a:r>
              <a:rPr dirty="0"/>
              <a:t> de proposer au </a:t>
            </a:r>
            <a:r>
              <a:rPr dirty="0" err="1"/>
              <a:t>prescripteur</a:t>
            </a:r>
            <a:r>
              <a:rPr dirty="0"/>
              <a:t> de prendre en charge </a:t>
            </a:r>
            <a:r>
              <a:rPr dirty="0" err="1"/>
              <a:t>l’ajustement</a:t>
            </a:r>
            <a:r>
              <a:rPr dirty="0"/>
              <a:t> de la </a:t>
            </a:r>
            <a:r>
              <a:rPr dirty="0" err="1"/>
              <a:t>médication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/>
              <a:t>Le </a:t>
            </a:r>
            <a:r>
              <a:rPr dirty="0" err="1"/>
              <a:t>prescripteur</a:t>
            </a:r>
            <a:r>
              <a:rPr dirty="0"/>
              <a:t> </a:t>
            </a:r>
            <a:r>
              <a:rPr dirty="0" err="1"/>
              <a:t>n’a</a:t>
            </a:r>
            <a:r>
              <a:rPr dirty="0"/>
              <a:t> pas à </a:t>
            </a:r>
            <a:r>
              <a:rPr dirty="0" err="1"/>
              <a:t>indiquer</a:t>
            </a:r>
            <a:r>
              <a:rPr dirty="0"/>
              <a:t> la </a:t>
            </a:r>
            <a:r>
              <a:rPr dirty="0" err="1"/>
              <a:t>cible</a:t>
            </a:r>
            <a:r>
              <a:rPr dirty="0"/>
              <a:t> sur </a:t>
            </a:r>
            <a:r>
              <a:rPr dirty="0" err="1"/>
              <a:t>l’ordonnance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encouragé</a:t>
            </a:r>
            <a:r>
              <a:rPr dirty="0"/>
              <a:t> à le faire </a:t>
            </a:r>
            <a:r>
              <a:rPr lang="fr-CA" dirty="0"/>
              <a:t>pour</a:t>
            </a:r>
            <a:r>
              <a:rPr dirty="0"/>
              <a:t> </a:t>
            </a:r>
            <a:r>
              <a:rPr dirty="0" err="1"/>
              <a:t>certains</a:t>
            </a:r>
            <a:r>
              <a:rPr dirty="0"/>
              <a:t> </a:t>
            </a:r>
            <a:r>
              <a:rPr dirty="0" err="1"/>
              <a:t>problèmes</a:t>
            </a:r>
            <a:r>
              <a:rPr dirty="0"/>
              <a:t> de </a:t>
            </a:r>
            <a:r>
              <a:rPr dirty="0" err="1"/>
              <a:t>santé</a:t>
            </a:r>
            <a:r>
              <a:rPr dirty="0"/>
              <a:t> </a:t>
            </a:r>
            <a:r>
              <a:rPr lang="fr-CA" dirty="0"/>
              <a:t>afin de </a:t>
            </a:r>
            <a:r>
              <a:rPr dirty="0"/>
              <a:t>clarifier le diagnostic du patient (e</a:t>
            </a:r>
            <a:r>
              <a:rPr lang="fr-CA" dirty="0"/>
              <a:t>x. :</a:t>
            </a:r>
            <a:r>
              <a:rPr dirty="0"/>
              <a:t> INR 2-3 </a:t>
            </a:r>
            <a:r>
              <a:rPr dirty="0" err="1"/>
              <a:t>ou</a:t>
            </a:r>
            <a:r>
              <a:rPr dirty="0"/>
              <a:t> 2.5-3.5).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00"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800"/>
            </a:pPr>
            <a:r>
              <a:rPr dirty="0"/>
              <a:t>La </a:t>
            </a:r>
            <a:r>
              <a:rPr dirty="0" err="1"/>
              <a:t>demande</a:t>
            </a:r>
            <a:r>
              <a:rPr dirty="0"/>
              <a:t> de consultation au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un </a:t>
            </a:r>
            <a:r>
              <a:rPr dirty="0" err="1"/>
              <a:t>processus</a:t>
            </a:r>
            <a:r>
              <a:rPr dirty="0"/>
              <a:t> que les pharmaciens GMF </a:t>
            </a:r>
            <a:r>
              <a:rPr dirty="0" err="1"/>
              <a:t>connaissent</a:t>
            </a:r>
            <a:r>
              <a:rPr dirty="0"/>
              <a:t> et </a:t>
            </a:r>
            <a:r>
              <a:rPr dirty="0" err="1"/>
              <a:t>appliquent</a:t>
            </a:r>
            <a:r>
              <a:rPr dirty="0"/>
              <a:t> dans </a:t>
            </a:r>
            <a:r>
              <a:rPr dirty="0" err="1"/>
              <a:t>leur</a:t>
            </a:r>
            <a:r>
              <a:rPr dirty="0"/>
              <a:t> milieu de pratique. </a:t>
            </a:r>
          </a:p>
          <a:p>
            <a:pPr marL="171450" indent="-171450">
              <a:buSzPct val="100000"/>
              <a:buFont typeface="Arial"/>
              <a:buChar char="•"/>
              <a:defRPr sz="800"/>
            </a:pPr>
            <a:r>
              <a:rPr dirty="0"/>
              <a:t>La première </a:t>
            </a:r>
            <a:r>
              <a:rPr dirty="0" err="1"/>
              <a:t>modalité</a:t>
            </a:r>
            <a:r>
              <a:rPr dirty="0"/>
              <a:t> de </a:t>
            </a:r>
            <a:r>
              <a:rPr dirty="0" err="1"/>
              <a:t>demande</a:t>
            </a:r>
            <a:r>
              <a:rPr dirty="0"/>
              <a:t> de consultation </a:t>
            </a:r>
            <a:r>
              <a:rPr dirty="0" err="1"/>
              <a:t>décrite</a:t>
            </a:r>
            <a:r>
              <a:rPr dirty="0"/>
              <a:t> sur la diapositive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actuellement</a:t>
            </a:r>
            <a:r>
              <a:rPr dirty="0"/>
              <a:t> </a:t>
            </a:r>
            <a:r>
              <a:rPr dirty="0" err="1"/>
              <a:t>appliquée</a:t>
            </a:r>
            <a:r>
              <a:rPr dirty="0"/>
              <a:t> dans les milieux de pratique en GMF. </a:t>
            </a:r>
          </a:p>
          <a:p>
            <a:pPr marL="171450" indent="-171450">
              <a:buSzPct val="100000"/>
              <a:buFont typeface="Arial"/>
              <a:buChar char="•"/>
              <a:defRPr sz="800"/>
            </a:pPr>
            <a:r>
              <a:rPr dirty="0"/>
              <a:t>Avec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31, il sera possible </a:t>
            </a:r>
            <a:r>
              <a:rPr dirty="0" err="1"/>
              <a:t>d’implanter</a:t>
            </a:r>
            <a:r>
              <a:rPr dirty="0"/>
              <a:t> la </a:t>
            </a:r>
            <a:r>
              <a:rPr dirty="0" err="1"/>
              <a:t>deuxième</a:t>
            </a:r>
            <a:r>
              <a:rPr dirty="0"/>
              <a:t> </a:t>
            </a:r>
            <a:r>
              <a:rPr dirty="0" err="1"/>
              <a:t>modalité</a:t>
            </a:r>
            <a:r>
              <a:rPr dirty="0"/>
              <a:t> </a:t>
            </a:r>
            <a:r>
              <a:rPr dirty="0" err="1"/>
              <a:t>permettant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de prendre en charge le patient et </a:t>
            </a:r>
            <a:r>
              <a:rPr dirty="0" err="1"/>
              <a:t>d’appliquer</a:t>
            </a:r>
            <a:r>
              <a:rPr dirty="0"/>
              <a:t>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recommandations</a:t>
            </a:r>
            <a:r>
              <a:rPr dirty="0"/>
              <a:t>.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devra</a:t>
            </a:r>
            <a:r>
              <a:rPr dirty="0"/>
              <a:t> assurer le </a:t>
            </a:r>
            <a:r>
              <a:rPr dirty="0" err="1"/>
              <a:t>suivi</a:t>
            </a:r>
            <a:r>
              <a:rPr dirty="0"/>
              <a:t> du patient par la suite.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modalité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belle </a:t>
            </a:r>
            <a:r>
              <a:rPr dirty="0" err="1"/>
              <a:t>opportunité</a:t>
            </a:r>
            <a:r>
              <a:rPr dirty="0"/>
              <a:t> pour un </a:t>
            </a:r>
            <a:r>
              <a:rPr dirty="0" err="1"/>
              <a:t>pharmacien</a:t>
            </a:r>
            <a:r>
              <a:rPr dirty="0"/>
              <a:t> GMF. </a:t>
            </a:r>
          </a:p>
          <a:p>
            <a:pPr>
              <a:defRPr sz="800" b="1"/>
            </a:pPr>
            <a:endParaRPr dirty="0"/>
          </a:p>
          <a:p>
            <a:pPr>
              <a:defRPr sz="800"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800"/>
            </a:pP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pouvez</a:t>
            </a:r>
            <a:r>
              <a:rPr dirty="0"/>
              <a:t> faire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demande</a:t>
            </a:r>
            <a:r>
              <a:rPr dirty="0"/>
              <a:t> de consultation au </a:t>
            </a:r>
            <a:r>
              <a:rPr dirty="0" err="1"/>
              <a:t>pharmacien</a:t>
            </a:r>
            <a:r>
              <a:rPr dirty="0"/>
              <a:t> GMF </a:t>
            </a:r>
            <a:r>
              <a:rPr dirty="0" err="1"/>
              <a:t>afin</a:t>
            </a:r>
            <a:r>
              <a:rPr dirty="0"/>
              <a:t> </a:t>
            </a:r>
            <a:r>
              <a:rPr dirty="0" err="1"/>
              <a:t>qu’il</a:t>
            </a:r>
            <a:r>
              <a:rPr dirty="0"/>
              <a:t> </a:t>
            </a:r>
            <a:r>
              <a:rPr dirty="0" err="1"/>
              <a:t>contribue</a:t>
            </a:r>
            <a:r>
              <a:rPr dirty="0"/>
              <a:t> à </a:t>
            </a:r>
            <a:r>
              <a:rPr dirty="0" err="1"/>
              <a:t>l’optimisation</a:t>
            </a:r>
            <a:r>
              <a:rPr dirty="0"/>
              <a:t> de la </a:t>
            </a:r>
            <a:r>
              <a:rPr dirty="0" err="1"/>
              <a:t>pharmacothérapie</a:t>
            </a:r>
            <a:r>
              <a:rPr dirty="0"/>
              <a:t> de </a:t>
            </a:r>
            <a:r>
              <a:rPr dirty="0" err="1"/>
              <a:t>votre</a:t>
            </a:r>
            <a:r>
              <a:rPr dirty="0"/>
              <a:t> patient. </a:t>
            </a:r>
            <a:r>
              <a:rPr dirty="0" err="1"/>
              <a:t>Votre</a:t>
            </a:r>
            <a:r>
              <a:rPr dirty="0"/>
              <a:t> </a:t>
            </a:r>
            <a:r>
              <a:rPr dirty="0" err="1"/>
              <a:t>demande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fait</a:t>
            </a:r>
            <a:r>
              <a:rPr lang="fr-CA" dirty="0"/>
              <a:t>e</a:t>
            </a:r>
            <a:r>
              <a:rPr dirty="0"/>
              <a:t> </a:t>
            </a:r>
            <a:r>
              <a:rPr dirty="0" err="1"/>
              <a:t>verbalement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par </a:t>
            </a:r>
            <a:r>
              <a:rPr dirty="0" err="1"/>
              <a:t>écrit</a:t>
            </a:r>
            <a:r>
              <a:rPr dirty="0"/>
              <a:t>. 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répondre</a:t>
            </a:r>
            <a:r>
              <a:rPr dirty="0"/>
              <a:t> par </a:t>
            </a:r>
            <a:r>
              <a:rPr dirty="0" err="1"/>
              <a:t>écrit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800"/>
            </a:pPr>
            <a:r>
              <a:rPr dirty="0"/>
              <a:t>Il </a:t>
            </a:r>
            <a:r>
              <a:rPr dirty="0" err="1"/>
              <a:t>existe</a:t>
            </a:r>
            <a:r>
              <a:rPr dirty="0"/>
              <a:t> 2 </a:t>
            </a:r>
            <a:r>
              <a:rPr dirty="0" err="1"/>
              <a:t>modalités</a:t>
            </a:r>
            <a:r>
              <a:rPr dirty="0"/>
              <a:t> de </a:t>
            </a:r>
            <a:r>
              <a:rPr dirty="0" err="1"/>
              <a:t>demande</a:t>
            </a:r>
            <a:r>
              <a:rPr dirty="0"/>
              <a:t> de consultation </a:t>
            </a:r>
            <a:r>
              <a:rPr dirty="0" err="1"/>
              <a:t>possibles</a:t>
            </a:r>
            <a:r>
              <a:rPr dirty="0"/>
              <a:t>. La première </a:t>
            </a:r>
            <a:r>
              <a:rPr dirty="0" err="1"/>
              <a:t>modalité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déjà </a:t>
            </a:r>
            <a:r>
              <a:rPr dirty="0" err="1"/>
              <a:t>appliquée</a:t>
            </a:r>
            <a:r>
              <a:rPr dirty="0"/>
              <a:t> dans les milieux de pratique en GMF. La </a:t>
            </a:r>
            <a:r>
              <a:rPr dirty="0" err="1"/>
              <a:t>deuxième</a:t>
            </a:r>
            <a:r>
              <a:rPr dirty="0"/>
              <a:t> </a:t>
            </a:r>
            <a:r>
              <a:rPr dirty="0" err="1"/>
              <a:t>modalité</a:t>
            </a:r>
            <a:r>
              <a:rPr dirty="0"/>
              <a:t> </a:t>
            </a:r>
            <a:r>
              <a:rPr dirty="0" err="1"/>
              <a:t>constitue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nouveauté</a:t>
            </a:r>
            <a:r>
              <a:rPr dirty="0"/>
              <a:t> dans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 et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belle </a:t>
            </a:r>
            <a:r>
              <a:rPr dirty="0" err="1"/>
              <a:t>opportunité</a:t>
            </a:r>
            <a:r>
              <a:rPr dirty="0"/>
              <a:t> de pratique collaborative pour le </a:t>
            </a:r>
            <a:r>
              <a:rPr dirty="0" err="1"/>
              <a:t>pharmacien</a:t>
            </a:r>
            <a:r>
              <a:rPr dirty="0"/>
              <a:t> GMF et </a:t>
            </a:r>
            <a:r>
              <a:rPr dirty="0" err="1"/>
              <a:t>l’équipe</a:t>
            </a:r>
            <a:r>
              <a:rPr dirty="0"/>
              <a:t> GMF. </a:t>
            </a:r>
          </a:p>
          <a:p>
            <a:pPr marL="171450" indent="-171450">
              <a:buSzPct val="100000"/>
              <a:buFont typeface="Arial"/>
              <a:buChar char="•"/>
              <a:defRPr sz="800"/>
            </a:pPr>
            <a:r>
              <a:rPr dirty="0"/>
              <a:t>Première </a:t>
            </a:r>
            <a:r>
              <a:rPr dirty="0" err="1"/>
              <a:t>modalité</a:t>
            </a:r>
            <a:r>
              <a:rPr dirty="0"/>
              <a:t> (déjà </a:t>
            </a:r>
            <a:r>
              <a:rPr dirty="0" err="1"/>
              <a:t>connu</a:t>
            </a:r>
            <a:r>
              <a:rPr dirty="0"/>
              <a:t>)</a:t>
            </a:r>
            <a:r>
              <a:rPr lang="fr-CA" dirty="0"/>
              <a:t> </a:t>
            </a:r>
            <a:r>
              <a:rPr dirty="0"/>
              <a:t>: le </a:t>
            </a:r>
            <a:r>
              <a:rPr dirty="0" err="1"/>
              <a:t>médecin</a:t>
            </a:r>
            <a:r>
              <a:rPr dirty="0"/>
              <a:t> fait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demande</a:t>
            </a:r>
            <a:r>
              <a:rPr dirty="0"/>
              <a:t> de consultation au </a:t>
            </a:r>
            <a:r>
              <a:rPr dirty="0" err="1"/>
              <a:t>pharmacien</a:t>
            </a:r>
            <a:r>
              <a:rPr dirty="0"/>
              <a:t> pour un patient.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émet</a:t>
            </a:r>
            <a:r>
              <a:rPr dirty="0"/>
              <a:t>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recommandations</a:t>
            </a:r>
            <a:r>
              <a:rPr dirty="0"/>
              <a:t> par </a:t>
            </a:r>
            <a:r>
              <a:rPr dirty="0" err="1"/>
              <a:t>écrit</a:t>
            </a:r>
            <a:r>
              <a:rPr dirty="0"/>
              <a:t> au </a:t>
            </a:r>
            <a:r>
              <a:rPr dirty="0" err="1"/>
              <a:t>médecin</a:t>
            </a:r>
            <a:r>
              <a:rPr dirty="0"/>
              <a:t> et </a:t>
            </a:r>
            <a:r>
              <a:rPr dirty="0" err="1"/>
              <a:t>celles</a:t>
            </a:r>
            <a:r>
              <a:rPr dirty="0"/>
              <a:t>-ci </a:t>
            </a:r>
            <a:r>
              <a:rPr dirty="0" err="1"/>
              <a:t>pourront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discutées</a:t>
            </a:r>
            <a:r>
              <a:rPr dirty="0"/>
              <a:t> </a:t>
            </a:r>
            <a:r>
              <a:rPr dirty="0" err="1"/>
              <a:t>verbalement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à travers le </a:t>
            </a:r>
            <a:r>
              <a:rPr dirty="0" err="1"/>
              <a:t>système</a:t>
            </a:r>
            <a:r>
              <a:rPr dirty="0"/>
              <a:t> DME. </a:t>
            </a:r>
            <a:r>
              <a:rPr dirty="0" err="1"/>
              <a:t>L’exécution</a:t>
            </a:r>
            <a:r>
              <a:rPr dirty="0"/>
              <a:t> du plan </a:t>
            </a:r>
            <a:r>
              <a:rPr dirty="0" err="1"/>
              <a:t>convenu</a:t>
            </a:r>
            <a:r>
              <a:rPr dirty="0"/>
              <a:t> entre le </a:t>
            </a:r>
            <a:r>
              <a:rPr dirty="0" err="1"/>
              <a:t>médecin</a:t>
            </a:r>
            <a:r>
              <a:rPr dirty="0"/>
              <a:t> et le </a:t>
            </a:r>
            <a:r>
              <a:rPr dirty="0" err="1"/>
              <a:t>pharmacien</a:t>
            </a:r>
            <a:r>
              <a:rPr dirty="0"/>
              <a:t> (</a:t>
            </a:r>
            <a:r>
              <a:rPr dirty="0" err="1"/>
              <a:t>amorce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modification de la </a:t>
            </a:r>
            <a:r>
              <a:rPr dirty="0" err="1"/>
              <a:t>pharmacothérapie</a:t>
            </a:r>
            <a:r>
              <a:rPr dirty="0"/>
              <a:t>)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faite</a:t>
            </a:r>
            <a:r>
              <a:rPr dirty="0"/>
              <a:t> par le </a:t>
            </a:r>
            <a:r>
              <a:rPr dirty="0" err="1"/>
              <a:t>pharmacien</a:t>
            </a:r>
            <a:r>
              <a:rPr dirty="0"/>
              <a:t> (en son nom et </a:t>
            </a:r>
            <a:r>
              <a:rPr dirty="0" err="1"/>
              <a:t>ainsi</a:t>
            </a:r>
            <a:r>
              <a:rPr dirty="0"/>
              <a:t> il </a:t>
            </a:r>
            <a:r>
              <a:rPr dirty="0" err="1"/>
              <a:t>assurera</a:t>
            </a:r>
            <a:r>
              <a:rPr dirty="0"/>
              <a:t> les </a:t>
            </a:r>
            <a:r>
              <a:rPr dirty="0" err="1"/>
              <a:t>suivis</a:t>
            </a:r>
            <a:r>
              <a:rPr dirty="0"/>
              <a:t>) </a:t>
            </a:r>
            <a:r>
              <a:rPr dirty="0" err="1"/>
              <a:t>ou</a:t>
            </a:r>
            <a:r>
              <a:rPr dirty="0"/>
              <a:t> le </a:t>
            </a:r>
            <a:r>
              <a:rPr dirty="0" err="1"/>
              <a:t>médecin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800"/>
            </a:pPr>
            <a:r>
              <a:rPr dirty="0" err="1"/>
              <a:t>Deuxième</a:t>
            </a:r>
            <a:r>
              <a:rPr dirty="0"/>
              <a:t> </a:t>
            </a:r>
            <a:r>
              <a:rPr dirty="0" err="1"/>
              <a:t>modalité</a:t>
            </a:r>
            <a:r>
              <a:rPr lang="fr-CA" dirty="0"/>
              <a:t> </a:t>
            </a:r>
            <a:r>
              <a:rPr dirty="0"/>
              <a:t>: Le </a:t>
            </a:r>
            <a:r>
              <a:rPr dirty="0" err="1"/>
              <a:t>médecin</a:t>
            </a:r>
            <a:r>
              <a:rPr dirty="0"/>
              <a:t> fait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demande</a:t>
            </a:r>
            <a:r>
              <a:rPr dirty="0"/>
              <a:t> de consultation au </a:t>
            </a:r>
            <a:r>
              <a:rPr dirty="0" err="1"/>
              <a:t>pharmacien</a:t>
            </a:r>
            <a:r>
              <a:rPr dirty="0"/>
              <a:t> pour un patient et </a:t>
            </a:r>
            <a:r>
              <a:rPr dirty="0" err="1"/>
              <a:t>indique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de prendre en charge le patient et de </a:t>
            </a: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d’emblée</a:t>
            </a:r>
            <a:r>
              <a:rPr dirty="0"/>
              <a:t> en application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recommandations</a:t>
            </a:r>
            <a:r>
              <a:rPr dirty="0"/>
              <a:t>. Par la suite,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informera</a:t>
            </a:r>
            <a:r>
              <a:rPr dirty="0"/>
              <a:t> le </a:t>
            </a:r>
            <a:r>
              <a:rPr dirty="0" err="1"/>
              <a:t>demandeur</a:t>
            </a:r>
            <a:r>
              <a:rPr dirty="0"/>
              <a:t> de la </a:t>
            </a:r>
            <a:r>
              <a:rPr dirty="0" err="1"/>
              <a:t>recommandation</a:t>
            </a:r>
            <a:r>
              <a:rPr dirty="0"/>
              <a:t> que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lang="fr-CA" dirty="0"/>
              <a:t>a</a:t>
            </a:r>
            <a:r>
              <a:rPr dirty="0"/>
              <a:t> mise en place des </a:t>
            </a:r>
            <a:r>
              <a:rPr dirty="0" err="1"/>
              <a:t>suivis</a:t>
            </a:r>
            <a:r>
              <a:rPr dirty="0"/>
              <a:t> </a:t>
            </a:r>
            <a:r>
              <a:rPr dirty="0" err="1"/>
              <a:t>planifiés</a:t>
            </a:r>
            <a:r>
              <a:rPr dirty="0"/>
              <a:t>.  </a:t>
            </a:r>
          </a:p>
          <a:p>
            <a:pPr marL="628650" lvl="1" indent="-171450">
              <a:buSzPct val="100000"/>
              <a:buFont typeface="Arial"/>
              <a:buChar char="•"/>
              <a:defRPr sz="700"/>
            </a:pPr>
            <a:r>
              <a:rPr dirty="0" err="1"/>
              <a:t>Exemple</a:t>
            </a:r>
            <a:r>
              <a:rPr lang="fr-CA" dirty="0"/>
              <a:t> </a:t>
            </a:r>
            <a:r>
              <a:rPr dirty="0"/>
              <a:t>: Un patient </a:t>
            </a:r>
            <a:r>
              <a:rPr dirty="0" err="1"/>
              <a:t>diabétique</a:t>
            </a:r>
            <a:r>
              <a:rPr dirty="0"/>
              <a:t> et MCAS </a:t>
            </a:r>
            <a:r>
              <a:rPr dirty="0" err="1"/>
              <a:t>prend</a:t>
            </a:r>
            <a:r>
              <a:rPr dirty="0"/>
              <a:t> de la </a:t>
            </a:r>
            <a:r>
              <a:rPr dirty="0" err="1"/>
              <a:t>metformine</a:t>
            </a:r>
            <a:r>
              <a:rPr dirty="0"/>
              <a:t> 850 mg PO </a:t>
            </a:r>
            <a:r>
              <a:rPr dirty="0" err="1"/>
              <a:t>tid</a:t>
            </a:r>
            <a:r>
              <a:rPr dirty="0"/>
              <a:t> </a:t>
            </a:r>
            <a:r>
              <a:rPr dirty="0" err="1"/>
              <a:t>depuis</a:t>
            </a:r>
            <a:r>
              <a:rPr dirty="0"/>
              <a:t> 4 </a:t>
            </a:r>
            <a:r>
              <a:rPr dirty="0" err="1"/>
              <a:t>mois</a:t>
            </a:r>
            <a:r>
              <a:rPr dirty="0"/>
              <a:t>. Son HbA1c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présentement</a:t>
            </a:r>
            <a:r>
              <a:rPr dirty="0"/>
              <a:t> de 8</a:t>
            </a:r>
            <a:r>
              <a:rPr lang="fr-CA" dirty="0"/>
              <a:t>,</a:t>
            </a:r>
            <a:r>
              <a:rPr dirty="0"/>
              <a:t>7</a:t>
            </a:r>
            <a:r>
              <a:rPr lang="fr-CA" dirty="0"/>
              <a:t> </a:t>
            </a:r>
            <a:r>
              <a:rPr dirty="0"/>
              <a:t>%. Le </a:t>
            </a:r>
            <a:r>
              <a:rPr dirty="0" err="1"/>
              <a:t>médecin</a:t>
            </a:r>
            <a:r>
              <a:rPr dirty="0"/>
              <a:t> </a:t>
            </a:r>
            <a:r>
              <a:rPr dirty="0" err="1"/>
              <a:t>effectue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demande</a:t>
            </a:r>
            <a:r>
              <a:rPr dirty="0"/>
              <a:t> de consultation et </a:t>
            </a:r>
            <a:r>
              <a:rPr dirty="0" err="1"/>
              <a:t>autorise</a:t>
            </a:r>
            <a:r>
              <a:rPr dirty="0"/>
              <a:t>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lang="fr-CA" dirty="0"/>
              <a:t>à </a:t>
            </a:r>
            <a:r>
              <a:rPr dirty="0"/>
              <a:t>appliquer la </a:t>
            </a:r>
            <a:r>
              <a:rPr dirty="0" err="1"/>
              <a:t>recommandation</a:t>
            </a:r>
            <a:r>
              <a:rPr dirty="0"/>
              <a:t> </a:t>
            </a:r>
            <a:r>
              <a:rPr dirty="0" err="1"/>
              <a:t>qu’il</a:t>
            </a:r>
            <a:r>
              <a:rPr dirty="0"/>
              <a:t> </a:t>
            </a:r>
            <a:r>
              <a:rPr dirty="0" err="1"/>
              <a:t>proposera</a:t>
            </a:r>
            <a:r>
              <a:rPr dirty="0"/>
              <a:t>. </a:t>
            </a:r>
            <a:r>
              <a:rPr lang="fr-CA" dirty="0"/>
              <a:t>À la suite de s</a:t>
            </a:r>
            <a:r>
              <a:rPr dirty="0"/>
              <a:t>on </a:t>
            </a:r>
            <a:r>
              <a:rPr dirty="0" err="1"/>
              <a:t>analyse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GMF </a:t>
            </a:r>
            <a:r>
              <a:rPr dirty="0" err="1"/>
              <a:t>décide</a:t>
            </a:r>
            <a:r>
              <a:rPr dirty="0"/>
              <a:t> </a:t>
            </a:r>
            <a:r>
              <a:rPr dirty="0" err="1"/>
              <a:t>d’initier</a:t>
            </a:r>
            <a:r>
              <a:rPr dirty="0"/>
              <a:t> en son nom </a:t>
            </a:r>
            <a:r>
              <a:rPr dirty="0" err="1"/>
              <a:t>empagliflozine</a:t>
            </a:r>
            <a:r>
              <a:rPr dirty="0"/>
              <a:t> 10 mg PO die + </a:t>
            </a:r>
            <a:r>
              <a:rPr dirty="0" err="1"/>
              <a:t>suivi</a:t>
            </a:r>
            <a:r>
              <a:rPr dirty="0"/>
              <a:t> du HbA1c dans 3 </a:t>
            </a:r>
            <a:r>
              <a:rPr dirty="0" err="1"/>
              <a:t>mois</a:t>
            </a:r>
            <a:r>
              <a:rPr dirty="0"/>
              <a:t>. Il </a:t>
            </a:r>
            <a:r>
              <a:rPr dirty="0" err="1"/>
              <a:t>communiquera</a:t>
            </a:r>
            <a:r>
              <a:rPr dirty="0"/>
              <a:t> par </a:t>
            </a:r>
            <a:r>
              <a:rPr dirty="0" err="1"/>
              <a:t>écrit</a:t>
            </a:r>
            <a:r>
              <a:rPr dirty="0"/>
              <a:t> au </a:t>
            </a:r>
            <a:r>
              <a:rPr dirty="0" err="1"/>
              <a:t>médecin</a:t>
            </a:r>
            <a:r>
              <a:rPr dirty="0"/>
              <a:t> </a:t>
            </a:r>
            <a:r>
              <a:rPr dirty="0" err="1"/>
              <a:t>traitant</a:t>
            </a:r>
            <a:r>
              <a:rPr dirty="0"/>
              <a:t> </a:t>
            </a:r>
            <a:r>
              <a:rPr lang="fr-CA" dirty="0"/>
              <a:t>l</a:t>
            </a:r>
            <a:r>
              <a:rPr dirty="0"/>
              <a:t>es </a:t>
            </a:r>
            <a:r>
              <a:rPr dirty="0" err="1"/>
              <a:t>changements</a:t>
            </a:r>
            <a:r>
              <a:rPr dirty="0"/>
              <a:t> </a:t>
            </a:r>
            <a:r>
              <a:rPr dirty="0" err="1"/>
              <a:t>apportés</a:t>
            </a:r>
            <a:r>
              <a:rPr dirty="0"/>
              <a:t> à la </a:t>
            </a:r>
            <a:r>
              <a:rPr dirty="0" err="1"/>
              <a:t>médication</a:t>
            </a:r>
            <a:r>
              <a:rPr dirty="0"/>
              <a:t> du patient et </a:t>
            </a:r>
            <a:r>
              <a:rPr dirty="0" err="1"/>
              <a:t>assurera</a:t>
            </a:r>
            <a:r>
              <a:rPr dirty="0"/>
              <a:t> le </a:t>
            </a:r>
            <a:r>
              <a:rPr dirty="0" err="1"/>
              <a:t>suivi</a:t>
            </a:r>
            <a:r>
              <a:rPr dirty="0"/>
              <a:t> du patient </a:t>
            </a:r>
            <a:r>
              <a:rPr dirty="0" err="1"/>
              <a:t>jusqu’à</a:t>
            </a:r>
            <a:r>
              <a:rPr dirty="0"/>
              <a:t> </a:t>
            </a:r>
            <a:r>
              <a:rPr dirty="0" err="1"/>
              <a:t>l’atteinte</a:t>
            </a:r>
            <a:r>
              <a:rPr dirty="0"/>
              <a:t> des </a:t>
            </a:r>
            <a:r>
              <a:rPr dirty="0" err="1"/>
              <a:t>cibles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800"/>
            </a:pPr>
            <a:r>
              <a:rPr dirty="0"/>
              <a:t>À noter que le </a:t>
            </a:r>
            <a:r>
              <a:rPr dirty="0" err="1"/>
              <a:t>pharmacien</a:t>
            </a:r>
            <a:r>
              <a:rPr dirty="0"/>
              <a:t> ne </a:t>
            </a:r>
            <a:r>
              <a:rPr dirty="0" err="1"/>
              <a:t>pourra</a:t>
            </a:r>
            <a:r>
              <a:rPr dirty="0"/>
              <a:t> pas </a:t>
            </a:r>
            <a:r>
              <a:rPr dirty="0" err="1"/>
              <a:t>initier</a:t>
            </a:r>
            <a:r>
              <a:rPr dirty="0"/>
              <a:t> un </a:t>
            </a:r>
            <a:r>
              <a:rPr dirty="0" err="1"/>
              <a:t>stupéfiant</a:t>
            </a:r>
            <a:r>
              <a:rPr dirty="0"/>
              <a:t>, </a:t>
            </a:r>
            <a:r>
              <a:rPr dirty="0" err="1"/>
              <a:t>une</a:t>
            </a:r>
            <a:r>
              <a:rPr dirty="0"/>
              <a:t> drogue contrôlée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substance </a:t>
            </a:r>
            <a:r>
              <a:rPr dirty="0" err="1"/>
              <a:t>ciblée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1" name="Shape 5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principe</a:t>
            </a:r>
            <a:r>
              <a:rPr dirty="0"/>
              <a:t> </a:t>
            </a:r>
            <a:r>
              <a:rPr dirty="0" err="1"/>
              <a:t>d’entente</a:t>
            </a:r>
            <a:r>
              <a:rPr dirty="0"/>
              <a:t> de </a:t>
            </a:r>
            <a:r>
              <a:rPr dirty="0" err="1"/>
              <a:t>partenariat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très</a:t>
            </a:r>
            <a:r>
              <a:rPr dirty="0"/>
              <a:t> </a:t>
            </a:r>
            <a:r>
              <a:rPr dirty="0" err="1"/>
              <a:t>similaire</a:t>
            </a:r>
            <a:r>
              <a:rPr dirty="0"/>
              <a:t> aux ententes entre les </a:t>
            </a:r>
            <a:r>
              <a:rPr dirty="0" err="1"/>
              <a:t>médecins</a:t>
            </a:r>
            <a:r>
              <a:rPr dirty="0"/>
              <a:t> et les IPS.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Ce type de pratique collaborative </a:t>
            </a:r>
            <a:r>
              <a:rPr dirty="0" err="1"/>
              <a:t>demande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présence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du </a:t>
            </a:r>
            <a:r>
              <a:rPr dirty="0" err="1"/>
              <a:t>pharmacien</a:t>
            </a:r>
            <a:r>
              <a:rPr dirty="0"/>
              <a:t> GMF dans son milieu pour </a:t>
            </a:r>
            <a:r>
              <a:rPr dirty="0" err="1"/>
              <a:t>pouvoir</a:t>
            </a:r>
            <a:r>
              <a:rPr dirty="0"/>
              <a:t> </a:t>
            </a:r>
            <a:r>
              <a:rPr dirty="0" err="1"/>
              <a:t>l’appliquer</a:t>
            </a:r>
            <a:r>
              <a:rPr dirty="0"/>
              <a:t>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Ce type de pratique collaborative </a:t>
            </a:r>
            <a:r>
              <a:rPr dirty="0" err="1"/>
              <a:t>pourrait</a:t>
            </a:r>
            <a:r>
              <a:rPr dirty="0"/>
              <a:t> ne pas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présenté</a:t>
            </a:r>
            <a:r>
              <a:rPr dirty="0"/>
              <a:t> à </a:t>
            </a:r>
            <a:r>
              <a:rPr dirty="0" err="1"/>
              <a:t>votre</a:t>
            </a:r>
            <a:r>
              <a:rPr dirty="0"/>
              <a:t> </a:t>
            </a:r>
            <a:r>
              <a:rPr dirty="0" err="1"/>
              <a:t>équipe</a:t>
            </a:r>
            <a:r>
              <a:rPr dirty="0"/>
              <a:t> </a:t>
            </a:r>
            <a:r>
              <a:rPr dirty="0" err="1"/>
              <a:t>médical</a:t>
            </a:r>
            <a:r>
              <a:rPr lang="fr-CA" dirty="0"/>
              <a:t>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jugez</a:t>
            </a:r>
            <a:r>
              <a:rPr dirty="0"/>
              <a:t> </a:t>
            </a:r>
            <a:r>
              <a:rPr dirty="0" err="1"/>
              <a:t>qu’il</a:t>
            </a:r>
            <a:r>
              <a:rPr dirty="0"/>
              <a:t> ne sera pas possible de </a:t>
            </a:r>
            <a:r>
              <a:rPr dirty="0" err="1"/>
              <a:t>l’implanter</a:t>
            </a:r>
            <a:r>
              <a:rPr dirty="0"/>
              <a:t> dans </a:t>
            </a:r>
            <a:r>
              <a:rPr dirty="0" err="1"/>
              <a:t>votre</a:t>
            </a:r>
            <a:r>
              <a:rPr dirty="0"/>
              <a:t> milieu de pratique et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voulez</a:t>
            </a:r>
            <a:r>
              <a:rPr dirty="0"/>
              <a:t> </a:t>
            </a:r>
            <a:r>
              <a:rPr dirty="0" err="1"/>
              <a:t>procéder</a:t>
            </a:r>
            <a:r>
              <a:rPr dirty="0"/>
              <a:t> avec les </a:t>
            </a:r>
            <a:r>
              <a:rPr dirty="0" err="1"/>
              <a:t>demandes</a:t>
            </a:r>
            <a:r>
              <a:rPr dirty="0"/>
              <a:t> de consultation en premier.</a:t>
            </a:r>
            <a:r>
              <a:rPr u="sng" dirty="0"/>
              <a:t> </a:t>
            </a:r>
          </a:p>
          <a:p>
            <a:endParaRPr u="sng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doit signaler le </a:t>
            </a:r>
            <a:r>
              <a:rPr dirty="0" err="1"/>
              <a:t>professionnel</a:t>
            </a:r>
            <a:r>
              <a:rPr dirty="0"/>
              <a:t> </a:t>
            </a:r>
            <a:r>
              <a:rPr dirty="0" err="1"/>
              <a:t>partenaire</a:t>
            </a:r>
            <a:r>
              <a:rPr dirty="0"/>
              <a:t> en </a:t>
            </a:r>
            <a:r>
              <a:rPr dirty="0" err="1"/>
              <a:t>mentionnant</a:t>
            </a:r>
            <a:r>
              <a:rPr dirty="0"/>
              <a:t> le </a:t>
            </a:r>
            <a:r>
              <a:rPr u="sng" dirty="0"/>
              <a:t>motif de </a:t>
            </a:r>
            <a:r>
              <a:rPr u="sng" dirty="0" err="1"/>
              <a:t>sa</a:t>
            </a:r>
            <a:r>
              <a:rPr u="sng" dirty="0"/>
              <a:t> </a:t>
            </a:r>
            <a:r>
              <a:rPr u="sng" dirty="0" err="1"/>
              <a:t>demande</a:t>
            </a:r>
            <a:r>
              <a:rPr u="sng" dirty="0"/>
              <a:t> </a:t>
            </a:r>
            <a:r>
              <a:rPr dirty="0"/>
              <a:t>et </a:t>
            </a:r>
            <a:r>
              <a:rPr u="sng" dirty="0"/>
              <a:t>en </a:t>
            </a:r>
            <a:r>
              <a:rPr u="sng" dirty="0" err="1"/>
              <a:t>précisant</a:t>
            </a:r>
            <a:r>
              <a:rPr u="sng" dirty="0"/>
              <a:t> le </a:t>
            </a:r>
            <a:r>
              <a:rPr u="sng" dirty="0" err="1"/>
              <a:t>degré</a:t>
            </a:r>
            <a:r>
              <a:rPr u="sng" dirty="0"/>
              <a:t> </a:t>
            </a:r>
            <a:r>
              <a:rPr u="sng" dirty="0" err="1"/>
              <a:t>d’urgence</a:t>
            </a:r>
            <a:r>
              <a:rPr lang="fr-CA" u="none" dirty="0"/>
              <a:t> </a:t>
            </a:r>
            <a:r>
              <a:rPr dirty="0"/>
              <a:t>: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s’aperçoit</a:t>
            </a:r>
            <a:r>
              <a:rPr dirty="0"/>
              <a:t> que </a:t>
            </a:r>
            <a:r>
              <a:rPr dirty="0" err="1"/>
              <a:t>l’état</a:t>
            </a:r>
            <a:r>
              <a:rPr dirty="0"/>
              <a:t> de </a:t>
            </a:r>
            <a:r>
              <a:rPr dirty="0" err="1"/>
              <a:t>santé</a:t>
            </a:r>
            <a:r>
              <a:rPr dirty="0"/>
              <a:t> du patient se </a:t>
            </a:r>
            <a:r>
              <a:rPr dirty="0" err="1"/>
              <a:t>détériore</a:t>
            </a:r>
            <a:r>
              <a:rPr dirty="0"/>
              <a:t> et </a:t>
            </a:r>
            <a:r>
              <a:rPr dirty="0" err="1"/>
              <a:t>qu’il</a:t>
            </a:r>
            <a:r>
              <a:rPr dirty="0"/>
              <a:t> </a:t>
            </a:r>
            <a:r>
              <a:rPr dirty="0" err="1"/>
              <a:t>n’est</a:t>
            </a:r>
            <a:r>
              <a:rPr dirty="0"/>
              <a:t> pas en </a:t>
            </a:r>
            <a:r>
              <a:rPr dirty="0" err="1"/>
              <a:t>mesure</a:t>
            </a:r>
            <a:r>
              <a:rPr dirty="0"/>
              <a:t> </a:t>
            </a:r>
            <a:r>
              <a:rPr dirty="0" err="1"/>
              <a:t>d’assurer</a:t>
            </a:r>
            <a:r>
              <a:rPr dirty="0"/>
              <a:t> le </a:t>
            </a:r>
            <a:r>
              <a:rPr dirty="0" err="1"/>
              <a:t>suivi</a:t>
            </a:r>
            <a:r>
              <a:rPr dirty="0"/>
              <a:t> de la </a:t>
            </a:r>
            <a:r>
              <a:rPr dirty="0" err="1"/>
              <a:t>pharmacothérapie</a:t>
            </a:r>
            <a:r>
              <a:rPr lang="fr-CA" dirty="0"/>
              <a:t>;</a:t>
            </a:r>
            <a:endParaRPr dirty="0"/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 err="1"/>
              <a:t>lorsque</a:t>
            </a:r>
            <a:r>
              <a:rPr dirty="0"/>
              <a:t> la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 ne </a:t>
            </a:r>
            <a:r>
              <a:rPr dirty="0" err="1"/>
              <a:t>permet</a:t>
            </a:r>
            <a:r>
              <a:rPr dirty="0"/>
              <a:t> pas </a:t>
            </a:r>
            <a:r>
              <a:rPr dirty="0" err="1"/>
              <a:t>d’obtenir</a:t>
            </a:r>
            <a:r>
              <a:rPr dirty="0"/>
              <a:t> les </a:t>
            </a:r>
            <a:r>
              <a:rPr dirty="0" err="1"/>
              <a:t>résultats</a:t>
            </a:r>
            <a:r>
              <a:rPr dirty="0"/>
              <a:t> </a:t>
            </a:r>
            <a:r>
              <a:rPr dirty="0" err="1"/>
              <a:t>voulus</a:t>
            </a:r>
            <a:r>
              <a:rPr lang="fr-CA" dirty="0"/>
              <a:t>;</a:t>
            </a:r>
            <a:endParaRPr dirty="0"/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 err="1"/>
              <a:t>lorsque</a:t>
            </a:r>
            <a:r>
              <a:rPr dirty="0"/>
              <a:t> le patient </a:t>
            </a:r>
            <a:r>
              <a:rPr dirty="0" err="1"/>
              <a:t>réagit</a:t>
            </a:r>
            <a:r>
              <a:rPr dirty="0"/>
              <a:t> de manière </a:t>
            </a:r>
            <a:r>
              <a:rPr dirty="0" err="1"/>
              <a:t>inhabituelle</a:t>
            </a:r>
            <a:r>
              <a:rPr dirty="0"/>
              <a:t> à la </a:t>
            </a:r>
            <a:r>
              <a:rPr dirty="0" err="1"/>
              <a:t>pharmacothérapie</a:t>
            </a:r>
            <a:r>
              <a:rPr dirty="0"/>
              <a:t>. </a:t>
            </a:r>
          </a:p>
          <a:p>
            <a:r>
              <a:rPr dirty="0"/>
              <a:t>Après </a:t>
            </a:r>
            <a:r>
              <a:rPr dirty="0" err="1"/>
              <a:t>avoir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dirty="0" err="1"/>
              <a:t>recours</a:t>
            </a:r>
            <a:r>
              <a:rPr dirty="0"/>
              <a:t> au </a:t>
            </a:r>
            <a:r>
              <a:rPr dirty="0" err="1"/>
              <a:t>professionnel</a:t>
            </a:r>
            <a:r>
              <a:rPr dirty="0"/>
              <a:t> </a:t>
            </a:r>
            <a:r>
              <a:rPr dirty="0" err="1"/>
              <a:t>partenaire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continue </a:t>
            </a:r>
            <a:r>
              <a:rPr dirty="0" err="1"/>
              <a:t>d’appliquer</a:t>
            </a:r>
            <a:r>
              <a:rPr dirty="0"/>
              <a:t> </a:t>
            </a:r>
            <a:r>
              <a:rPr dirty="0" err="1"/>
              <a:t>l’entente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selon</a:t>
            </a:r>
            <a:r>
              <a:rPr dirty="0"/>
              <a:t> un plan </a:t>
            </a:r>
            <a:r>
              <a:rPr dirty="0" err="1"/>
              <a:t>déterminé</a:t>
            </a:r>
            <a:r>
              <a:rPr dirty="0"/>
              <a:t> pour le patient. </a:t>
            </a:r>
          </a:p>
          <a:p>
            <a:r>
              <a:rPr dirty="0" err="1"/>
              <a:t>L’entente</a:t>
            </a:r>
            <a:r>
              <a:rPr dirty="0"/>
              <a:t> de </a:t>
            </a:r>
            <a:r>
              <a:rPr dirty="0" err="1"/>
              <a:t>partenariat</a:t>
            </a:r>
            <a:r>
              <a:rPr dirty="0"/>
              <a:t> doit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réévalué</a:t>
            </a:r>
            <a:r>
              <a:rPr lang="fr-CA" dirty="0"/>
              <a:t>e</a:t>
            </a:r>
            <a:r>
              <a:rPr dirty="0"/>
              <a:t> </a:t>
            </a:r>
            <a:r>
              <a:rPr dirty="0" err="1"/>
              <a:t>periodiquement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pouvait</a:t>
            </a:r>
            <a:r>
              <a:rPr dirty="0"/>
              <a:t> </a:t>
            </a:r>
            <a:r>
              <a:rPr dirty="0" err="1"/>
              <a:t>seulement</a:t>
            </a:r>
            <a:r>
              <a:rPr dirty="0"/>
              <a:t> </a:t>
            </a:r>
            <a:r>
              <a:rPr dirty="0" err="1"/>
              <a:t>substituer</a:t>
            </a:r>
            <a:r>
              <a:rPr dirty="0"/>
              <a:t> un </a:t>
            </a:r>
            <a:r>
              <a:rPr dirty="0" err="1"/>
              <a:t>médicament</a:t>
            </a:r>
            <a:r>
              <a:rPr dirty="0"/>
              <a:t> </a:t>
            </a:r>
            <a:r>
              <a:rPr dirty="0" err="1"/>
              <a:t>lors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rupture </a:t>
            </a:r>
            <a:r>
              <a:rPr dirty="0" err="1"/>
              <a:t>d’approvisionnement</a:t>
            </a:r>
            <a:r>
              <a:rPr dirty="0"/>
              <a:t> au Québec.  Avec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31, il </a:t>
            </a:r>
            <a:r>
              <a:rPr dirty="0" err="1"/>
              <a:t>peut</a:t>
            </a:r>
            <a:r>
              <a:rPr dirty="0"/>
              <a:t> le faire dans les </a:t>
            </a:r>
            <a:r>
              <a:rPr dirty="0" err="1"/>
              <a:t>contextes</a:t>
            </a:r>
            <a:r>
              <a:rPr dirty="0"/>
              <a:t> </a:t>
            </a:r>
            <a:r>
              <a:rPr dirty="0" err="1"/>
              <a:t>énumérés</a:t>
            </a:r>
            <a:r>
              <a:rPr dirty="0"/>
              <a:t> sur la </a:t>
            </a:r>
            <a:r>
              <a:rPr dirty="0" err="1"/>
              <a:t>diapo</a:t>
            </a:r>
            <a:r>
              <a:rPr dirty="0"/>
              <a:t>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Avec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31, la notion de sous-</a:t>
            </a:r>
            <a:r>
              <a:rPr dirty="0" err="1"/>
              <a:t>classe</a:t>
            </a:r>
            <a:r>
              <a:rPr dirty="0"/>
              <a:t> </a:t>
            </a:r>
            <a:r>
              <a:rPr dirty="0" err="1"/>
              <a:t>thérapeutique</a:t>
            </a:r>
            <a:r>
              <a:rPr dirty="0"/>
              <a:t> </a:t>
            </a:r>
            <a:r>
              <a:rPr dirty="0" err="1"/>
              <a:t>n’existe</a:t>
            </a:r>
            <a:r>
              <a:rPr dirty="0"/>
              <a:t> plus. </a:t>
            </a:r>
          </a:p>
          <a:p>
            <a:endParaRPr dirty="0"/>
          </a:p>
          <a:p>
            <a:pPr>
              <a:defRPr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substituer</a:t>
            </a:r>
            <a:r>
              <a:rPr dirty="0"/>
              <a:t> un </a:t>
            </a:r>
            <a:r>
              <a:rPr dirty="0" err="1"/>
              <a:t>médicament</a:t>
            </a:r>
            <a:r>
              <a:rPr dirty="0"/>
              <a:t> dans 4 </a:t>
            </a:r>
            <a:r>
              <a:rPr dirty="0" err="1"/>
              <a:t>contextes</a:t>
            </a:r>
            <a:r>
              <a:rPr dirty="0"/>
              <a:t> </a:t>
            </a:r>
            <a:r>
              <a:rPr dirty="0" err="1"/>
              <a:t>différents</a:t>
            </a:r>
            <a:r>
              <a:rPr dirty="0"/>
              <a:t> (</a:t>
            </a:r>
            <a:r>
              <a:rPr dirty="0" err="1"/>
              <a:t>voir</a:t>
            </a:r>
            <a:r>
              <a:rPr dirty="0"/>
              <a:t> </a:t>
            </a:r>
            <a:r>
              <a:rPr dirty="0" err="1"/>
              <a:t>diapo</a:t>
            </a:r>
            <a:r>
              <a:rPr dirty="0"/>
              <a:t>).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Il doit </a:t>
            </a:r>
            <a:r>
              <a:rPr dirty="0" err="1"/>
              <a:t>obligatoirement</a:t>
            </a:r>
            <a:r>
              <a:rPr dirty="0"/>
              <a:t> </a:t>
            </a:r>
            <a:r>
              <a:rPr dirty="0" err="1"/>
              <a:t>communiquer</a:t>
            </a:r>
            <a:r>
              <a:rPr dirty="0"/>
              <a:t> avec le </a:t>
            </a:r>
            <a:r>
              <a:rPr dirty="0" err="1"/>
              <a:t>prescripteur</a:t>
            </a:r>
            <a:r>
              <a:rPr dirty="0"/>
              <a:t> </a:t>
            </a: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effectue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substitution.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substitue</a:t>
            </a:r>
            <a:r>
              <a:rPr dirty="0"/>
              <a:t> pour la </a:t>
            </a:r>
            <a:r>
              <a:rPr dirty="0" err="1"/>
              <a:t>sécurité</a:t>
            </a:r>
            <a:r>
              <a:rPr dirty="0"/>
              <a:t> du patient, le </a:t>
            </a:r>
            <a:r>
              <a:rPr dirty="0" err="1"/>
              <a:t>pharmacien</a:t>
            </a:r>
            <a:r>
              <a:rPr dirty="0"/>
              <a:t> doit respecter 2 conditions </a:t>
            </a:r>
            <a:r>
              <a:rPr dirty="0" err="1"/>
              <a:t>obligatoirement</a:t>
            </a:r>
            <a:r>
              <a:rPr dirty="0"/>
              <a:t>. </a:t>
            </a:r>
            <a:r>
              <a:rPr dirty="0" err="1"/>
              <a:t>L’exemple</a:t>
            </a:r>
            <a:r>
              <a:rPr dirty="0"/>
              <a:t> </a:t>
            </a:r>
            <a:r>
              <a:rPr dirty="0" err="1"/>
              <a:t>suivant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pertinent pour </a:t>
            </a:r>
            <a:r>
              <a:rPr dirty="0" err="1"/>
              <a:t>expliquer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substitution</a:t>
            </a:r>
            <a:r>
              <a:rPr lang="fr-CA" dirty="0"/>
              <a:t> </a:t>
            </a:r>
            <a:r>
              <a:rPr dirty="0"/>
              <a:t>: il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vendredi</a:t>
            </a:r>
            <a:r>
              <a:rPr dirty="0"/>
              <a:t> 21h30. Un </a:t>
            </a:r>
            <a:r>
              <a:rPr dirty="0" err="1"/>
              <a:t>jeune</a:t>
            </a:r>
            <a:r>
              <a:rPr dirty="0"/>
              <a:t> </a:t>
            </a:r>
            <a:r>
              <a:rPr dirty="0" err="1"/>
              <a:t>adulte</a:t>
            </a:r>
            <a:r>
              <a:rPr dirty="0"/>
              <a:t> se </a:t>
            </a:r>
            <a:r>
              <a:rPr dirty="0" err="1"/>
              <a:t>présente</a:t>
            </a:r>
            <a:r>
              <a:rPr dirty="0"/>
              <a:t> à la </a:t>
            </a:r>
            <a:r>
              <a:rPr dirty="0" err="1"/>
              <a:t>pharmacie</a:t>
            </a:r>
            <a:r>
              <a:rPr dirty="0"/>
              <a:t> </a:t>
            </a:r>
            <a:r>
              <a:rPr dirty="0" err="1"/>
              <a:t>communautaire</a:t>
            </a:r>
            <a:r>
              <a:rPr dirty="0"/>
              <a:t> avec </a:t>
            </a:r>
            <a:r>
              <a:rPr dirty="0" err="1"/>
              <a:t>une</a:t>
            </a:r>
            <a:r>
              <a:rPr dirty="0"/>
              <a:t> ordonnance </a:t>
            </a:r>
            <a:r>
              <a:rPr dirty="0" err="1"/>
              <a:t>d’Amoxicilline</a:t>
            </a:r>
            <a:r>
              <a:rPr dirty="0"/>
              <a:t>-Clavulanate 875 mg/125 mg PO bid x 7jours pour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sinusite</a:t>
            </a:r>
            <a:r>
              <a:rPr dirty="0"/>
              <a:t> </a:t>
            </a:r>
            <a:r>
              <a:rPr dirty="0" err="1"/>
              <a:t>bactérienne</a:t>
            </a:r>
            <a:r>
              <a:rPr dirty="0"/>
              <a:t>. Le patient a </a:t>
            </a:r>
            <a:r>
              <a:rPr dirty="0" err="1"/>
              <a:t>rapporté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allergie</a:t>
            </a:r>
            <a:r>
              <a:rPr dirty="0"/>
              <a:t> de type </a:t>
            </a:r>
            <a:r>
              <a:rPr dirty="0" err="1"/>
              <a:t>anaphylactique</a:t>
            </a:r>
            <a:r>
              <a:rPr dirty="0"/>
              <a:t> à la </a:t>
            </a:r>
            <a:r>
              <a:rPr dirty="0" err="1"/>
              <a:t>Pénicilline</a:t>
            </a:r>
            <a:r>
              <a:rPr dirty="0"/>
              <a:t>. La </a:t>
            </a:r>
            <a:r>
              <a:rPr dirty="0" err="1"/>
              <a:t>clinique</a:t>
            </a:r>
            <a:r>
              <a:rPr dirty="0"/>
              <a:t> </a:t>
            </a:r>
            <a:r>
              <a:rPr dirty="0" err="1"/>
              <a:t>médicale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fermée</a:t>
            </a:r>
            <a:r>
              <a:rPr dirty="0"/>
              <a:t> pour la fin de </a:t>
            </a:r>
            <a:r>
              <a:rPr dirty="0" err="1"/>
              <a:t>semaine</a:t>
            </a:r>
            <a:r>
              <a:rPr dirty="0"/>
              <a:t> et le patient ne </a:t>
            </a:r>
            <a:r>
              <a:rPr dirty="0" err="1"/>
              <a:t>tolère</a:t>
            </a:r>
            <a:r>
              <a:rPr dirty="0"/>
              <a:t> pas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symptômes</a:t>
            </a:r>
            <a:r>
              <a:rPr dirty="0"/>
              <a:t>.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décide</a:t>
            </a:r>
            <a:r>
              <a:rPr dirty="0"/>
              <a:t> </a:t>
            </a:r>
            <a:r>
              <a:rPr dirty="0" err="1"/>
              <a:t>donc</a:t>
            </a:r>
            <a:r>
              <a:rPr dirty="0"/>
              <a:t> de </a:t>
            </a:r>
            <a:r>
              <a:rPr dirty="0" err="1"/>
              <a:t>substituer</a:t>
            </a:r>
            <a:r>
              <a:rPr dirty="0"/>
              <a:t> le </a:t>
            </a:r>
            <a:r>
              <a:rPr dirty="0" err="1"/>
              <a:t>médicament</a:t>
            </a:r>
            <a:r>
              <a:rPr dirty="0"/>
              <a:t> par </a:t>
            </a:r>
            <a:r>
              <a:rPr dirty="0" err="1"/>
              <a:t>Clarithromycine</a:t>
            </a:r>
            <a:r>
              <a:rPr dirty="0"/>
              <a:t> 500 mg PO bid x 7 </a:t>
            </a:r>
            <a:r>
              <a:rPr dirty="0" err="1"/>
              <a:t>jours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présentation</a:t>
            </a:r>
            <a:r>
              <a:rPr dirty="0"/>
              <a:t> 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conçue</a:t>
            </a:r>
            <a:r>
              <a:rPr dirty="0"/>
              <a:t> pour </a:t>
            </a:r>
            <a:r>
              <a:rPr dirty="0" err="1"/>
              <a:t>permettre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GMF de </a:t>
            </a:r>
            <a:r>
              <a:rPr dirty="0" err="1"/>
              <a:t>présenter</a:t>
            </a:r>
            <a:r>
              <a:rPr dirty="0"/>
              <a:t> et </a:t>
            </a:r>
            <a:r>
              <a:rPr dirty="0" err="1"/>
              <a:t>d’expliquer</a:t>
            </a:r>
            <a:r>
              <a:rPr dirty="0"/>
              <a:t> à son </a:t>
            </a:r>
            <a:r>
              <a:rPr dirty="0" err="1"/>
              <a:t>équipe</a:t>
            </a:r>
            <a:r>
              <a:rPr dirty="0"/>
              <a:t> </a:t>
            </a:r>
            <a:r>
              <a:rPr dirty="0" err="1"/>
              <a:t>médicale</a:t>
            </a:r>
            <a:r>
              <a:rPr dirty="0"/>
              <a:t> les </a:t>
            </a:r>
            <a:r>
              <a:rPr dirty="0" err="1"/>
              <a:t>nouvelles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du </a:t>
            </a:r>
            <a:r>
              <a:rPr dirty="0" err="1"/>
              <a:t>pharmacien</a:t>
            </a:r>
            <a:r>
              <a:rPr dirty="0"/>
              <a:t> et les </a:t>
            </a:r>
            <a:r>
              <a:rPr dirty="0" err="1"/>
              <a:t>opportunités</a:t>
            </a:r>
            <a:r>
              <a:rPr dirty="0"/>
              <a:t> de pratique collaborative avec le </a:t>
            </a:r>
            <a:r>
              <a:rPr dirty="0" err="1"/>
              <a:t>pharmacien</a:t>
            </a:r>
            <a:r>
              <a:rPr dirty="0"/>
              <a:t> GMF. La </a:t>
            </a:r>
            <a:r>
              <a:rPr dirty="0" err="1"/>
              <a:t>présentation</a:t>
            </a:r>
            <a:r>
              <a:rPr dirty="0"/>
              <a:t> a </a:t>
            </a:r>
            <a:r>
              <a:rPr lang="fr-CA" dirty="0"/>
              <a:t>également </a:t>
            </a:r>
            <a:r>
              <a:rPr dirty="0"/>
              <a:t>pour but </a:t>
            </a:r>
            <a:r>
              <a:rPr dirty="0" err="1"/>
              <a:t>d’expliquer</a:t>
            </a:r>
            <a:r>
              <a:rPr dirty="0"/>
              <a:t> </a:t>
            </a:r>
            <a:r>
              <a:rPr dirty="0" err="1"/>
              <a:t>l’impact</a:t>
            </a:r>
            <a:r>
              <a:rPr dirty="0"/>
              <a:t> au </a:t>
            </a:r>
            <a:r>
              <a:rPr dirty="0" err="1"/>
              <a:t>niveau</a:t>
            </a:r>
            <a:r>
              <a:rPr dirty="0"/>
              <a:t> des pharmaciens </a:t>
            </a:r>
            <a:r>
              <a:rPr dirty="0" err="1"/>
              <a:t>communautaires</a:t>
            </a:r>
            <a:r>
              <a:rPr dirty="0"/>
              <a:t> </a:t>
            </a:r>
            <a:r>
              <a:rPr dirty="0" err="1"/>
              <a:t>considérant</a:t>
            </a:r>
            <a:r>
              <a:rPr dirty="0"/>
              <a:t> que </a:t>
            </a:r>
            <a:r>
              <a:rPr dirty="0" err="1"/>
              <a:t>l’équipe</a:t>
            </a:r>
            <a:r>
              <a:rPr dirty="0"/>
              <a:t> </a:t>
            </a:r>
            <a:r>
              <a:rPr dirty="0" err="1"/>
              <a:t>médicale</a:t>
            </a:r>
            <a:r>
              <a:rPr dirty="0"/>
              <a:t> </a:t>
            </a:r>
            <a:r>
              <a:rPr dirty="0" err="1"/>
              <a:t>collabore</a:t>
            </a:r>
            <a:r>
              <a:rPr dirty="0"/>
              <a:t> beaucoup avec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professionnel</a:t>
            </a:r>
            <a:r>
              <a:rPr dirty="0"/>
              <a:t>. </a:t>
            </a:r>
          </a:p>
          <a:p>
            <a:endParaRPr dirty="0"/>
          </a:p>
          <a:p>
            <a:r>
              <a:rPr dirty="0"/>
              <a:t>La </a:t>
            </a:r>
            <a:r>
              <a:rPr dirty="0" err="1"/>
              <a:t>présentation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adaptée</a:t>
            </a:r>
            <a:r>
              <a:rPr dirty="0"/>
              <a:t> par le </a:t>
            </a:r>
            <a:r>
              <a:rPr dirty="0" err="1"/>
              <a:t>pharmacien</a:t>
            </a:r>
            <a:r>
              <a:rPr dirty="0"/>
              <a:t> GMF </a:t>
            </a:r>
            <a:r>
              <a:rPr dirty="0" err="1"/>
              <a:t>selon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qu’il</a:t>
            </a:r>
            <a:r>
              <a:rPr dirty="0"/>
              <a:t> </a:t>
            </a:r>
            <a:r>
              <a:rPr dirty="0" err="1"/>
              <a:t>voudra</a:t>
            </a:r>
            <a:r>
              <a:rPr dirty="0"/>
              <a:t> </a:t>
            </a:r>
            <a:r>
              <a:rPr dirty="0" err="1"/>
              <a:t>présenter</a:t>
            </a:r>
            <a:r>
              <a:rPr dirty="0"/>
              <a:t> à son </a:t>
            </a:r>
            <a:r>
              <a:rPr dirty="0" err="1"/>
              <a:t>équipe</a:t>
            </a:r>
            <a:r>
              <a:rPr dirty="0"/>
              <a:t>. </a:t>
            </a:r>
            <a:r>
              <a:rPr dirty="0" err="1"/>
              <a:t>Cela</a:t>
            </a:r>
            <a:r>
              <a:rPr dirty="0"/>
              <a:t> </a:t>
            </a:r>
            <a:r>
              <a:rPr dirty="0" err="1"/>
              <a:t>dépendra</a:t>
            </a:r>
            <a:r>
              <a:rPr dirty="0"/>
              <a:t> beaucoup du temps qui </a:t>
            </a:r>
            <a:r>
              <a:rPr dirty="0" err="1"/>
              <a:t>lui</a:t>
            </a:r>
            <a:r>
              <a:rPr dirty="0"/>
              <a:t> sera </a:t>
            </a:r>
            <a:r>
              <a:rPr dirty="0" err="1"/>
              <a:t>accordé</a:t>
            </a:r>
            <a:r>
              <a:rPr dirty="0"/>
              <a:t> pour la </a:t>
            </a:r>
            <a:r>
              <a:rPr dirty="0" err="1"/>
              <a:t>présentation</a:t>
            </a:r>
            <a:r>
              <a:rPr dirty="0"/>
              <a:t> </a:t>
            </a:r>
            <a:r>
              <a:rPr dirty="0" err="1"/>
              <a:t>ainsi</a:t>
            </a:r>
            <a:r>
              <a:rPr dirty="0"/>
              <a:t> que de la pratique </a:t>
            </a:r>
            <a:r>
              <a:rPr dirty="0" err="1"/>
              <a:t>actuelle</a:t>
            </a:r>
            <a:r>
              <a:rPr dirty="0"/>
              <a:t> du </a:t>
            </a:r>
            <a:r>
              <a:rPr dirty="0" err="1"/>
              <a:t>pharmacien</a:t>
            </a:r>
            <a:r>
              <a:rPr dirty="0"/>
              <a:t> GMF et de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intérêts</a:t>
            </a:r>
            <a:r>
              <a:rPr dirty="0"/>
              <a:t> par rapport aux </a:t>
            </a:r>
            <a:r>
              <a:rPr dirty="0" err="1"/>
              <a:t>différentes</a:t>
            </a:r>
            <a:r>
              <a:rPr dirty="0"/>
              <a:t> </a:t>
            </a:r>
            <a:r>
              <a:rPr dirty="0" err="1"/>
              <a:t>approches</a:t>
            </a:r>
            <a:r>
              <a:rPr dirty="0"/>
              <a:t> de pratique collaborative (</a:t>
            </a:r>
            <a:r>
              <a:rPr dirty="0" err="1"/>
              <a:t>notamment</a:t>
            </a:r>
            <a:r>
              <a:rPr dirty="0"/>
              <a:t> </a:t>
            </a:r>
            <a:r>
              <a:rPr dirty="0" err="1"/>
              <a:t>celle</a:t>
            </a:r>
            <a:r>
              <a:rPr dirty="0"/>
              <a:t> </a:t>
            </a:r>
            <a:r>
              <a:rPr dirty="0" err="1"/>
              <a:t>qu’il</a:t>
            </a:r>
            <a:r>
              <a:rPr dirty="0"/>
              <a:t> </a:t>
            </a:r>
            <a:r>
              <a:rPr dirty="0" err="1"/>
              <a:t>voudra</a:t>
            </a:r>
            <a:r>
              <a:rPr dirty="0"/>
              <a:t> implanter dans son milieu de pratique).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1" name="Shape 6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Nouveauté</a:t>
            </a:r>
            <a:r>
              <a:rPr dirty="0"/>
              <a:t> par rapport au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41</a:t>
            </a:r>
            <a:r>
              <a:rPr lang="fr-CA" dirty="0"/>
              <a:t> </a:t>
            </a:r>
            <a:r>
              <a:rPr dirty="0"/>
              <a:t>: </a:t>
            </a:r>
            <a:r>
              <a:rPr dirty="0" err="1"/>
              <a:t>l’administration</a:t>
            </a:r>
            <a:r>
              <a:rPr dirty="0"/>
              <a:t> d’un </a:t>
            </a:r>
            <a:r>
              <a:rPr dirty="0" err="1"/>
              <a:t>vaccin</a:t>
            </a:r>
            <a:r>
              <a:rPr dirty="0"/>
              <a:t> et </a:t>
            </a:r>
            <a:r>
              <a:rPr dirty="0" err="1"/>
              <a:t>l’administration</a:t>
            </a:r>
            <a:r>
              <a:rPr dirty="0"/>
              <a:t> d’un </a:t>
            </a:r>
            <a:r>
              <a:rPr dirty="0" err="1"/>
              <a:t>médicament</a:t>
            </a:r>
            <a:r>
              <a:rPr dirty="0"/>
              <a:t> dans le </a:t>
            </a:r>
            <a:r>
              <a:rPr dirty="0" err="1"/>
              <a:t>contexte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situation </a:t>
            </a:r>
            <a:r>
              <a:rPr dirty="0" err="1"/>
              <a:t>d’urgence</a:t>
            </a:r>
            <a:r>
              <a:rPr dirty="0"/>
              <a:t>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Nouvelle </a:t>
            </a:r>
            <a:r>
              <a:rPr dirty="0" err="1"/>
              <a:t>voie</a:t>
            </a:r>
            <a:r>
              <a:rPr dirty="0"/>
              <a:t> </a:t>
            </a:r>
            <a:r>
              <a:rPr dirty="0" err="1"/>
              <a:t>d’administration</a:t>
            </a:r>
            <a:r>
              <a:rPr dirty="0"/>
              <a:t> par rapport au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41</a:t>
            </a:r>
            <a:r>
              <a:rPr lang="fr-CA" dirty="0"/>
              <a:t> </a:t>
            </a:r>
            <a:r>
              <a:rPr dirty="0"/>
              <a:t>: </a:t>
            </a:r>
            <a:r>
              <a:rPr dirty="0" err="1"/>
              <a:t>voie</a:t>
            </a:r>
            <a:r>
              <a:rPr dirty="0"/>
              <a:t> </a:t>
            </a:r>
            <a:r>
              <a:rPr dirty="0" err="1"/>
              <a:t>intranasale</a:t>
            </a:r>
            <a:r>
              <a:rPr dirty="0"/>
              <a:t>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Pharm GMF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décider</a:t>
            </a:r>
            <a:r>
              <a:rPr dirty="0"/>
              <a:t> de la pertinence de </a:t>
            </a:r>
            <a:r>
              <a:rPr dirty="0" err="1"/>
              <a:t>présenter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diapo</a:t>
            </a:r>
            <a:r>
              <a:rPr dirty="0"/>
              <a:t> à son </a:t>
            </a:r>
            <a:r>
              <a:rPr dirty="0" err="1"/>
              <a:t>équipe</a:t>
            </a:r>
            <a:r>
              <a:rPr dirty="0"/>
              <a:t> GMF</a:t>
            </a:r>
          </a:p>
          <a:p>
            <a:endParaRPr dirty="0"/>
          </a:p>
          <a:p>
            <a:pPr>
              <a:defRPr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dorénavant</a:t>
            </a:r>
            <a:r>
              <a:rPr dirty="0"/>
              <a:t> </a:t>
            </a:r>
            <a:r>
              <a:rPr dirty="0" err="1"/>
              <a:t>administrer</a:t>
            </a:r>
            <a:r>
              <a:rPr dirty="0"/>
              <a:t> un </a:t>
            </a:r>
            <a:r>
              <a:rPr dirty="0" err="1"/>
              <a:t>médicament</a:t>
            </a:r>
            <a:r>
              <a:rPr dirty="0"/>
              <a:t> dans 3 </a:t>
            </a:r>
            <a:r>
              <a:rPr dirty="0" err="1"/>
              <a:t>contextes</a:t>
            </a:r>
            <a:r>
              <a:rPr dirty="0"/>
              <a:t> </a:t>
            </a:r>
            <a:r>
              <a:rPr dirty="0" err="1"/>
              <a:t>différents</a:t>
            </a:r>
            <a:r>
              <a:rPr dirty="0"/>
              <a:t> </a:t>
            </a:r>
            <a:r>
              <a:rPr dirty="0" err="1"/>
              <a:t>tels</a:t>
            </a:r>
            <a:r>
              <a:rPr dirty="0"/>
              <a:t> que </a:t>
            </a:r>
            <a:r>
              <a:rPr dirty="0" err="1"/>
              <a:t>mentionnés</a:t>
            </a:r>
            <a:r>
              <a:rPr dirty="0"/>
              <a:t> sur la </a:t>
            </a:r>
            <a:r>
              <a:rPr dirty="0" err="1"/>
              <a:t>diapo</a:t>
            </a:r>
            <a:r>
              <a:rPr dirty="0"/>
              <a:t>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Il </a:t>
            </a:r>
            <a:r>
              <a:rPr dirty="0" err="1"/>
              <a:t>peut</a:t>
            </a:r>
            <a:r>
              <a:rPr dirty="0"/>
              <a:t> le faire pour </a:t>
            </a:r>
            <a:r>
              <a:rPr dirty="0" err="1"/>
              <a:t>certaines</a:t>
            </a:r>
            <a:r>
              <a:rPr dirty="0"/>
              <a:t> </a:t>
            </a:r>
            <a:r>
              <a:rPr dirty="0" err="1"/>
              <a:t>voies</a:t>
            </a:r>
            <a:r>
              <a:rPr dirty="0"/>
              <a:t> </a:t>
            </a:r>
            <a:r>
              <a:rPr dirty="0" err="1"/>
              <a:t>d’administration</a:t>
            </a:r>
            <a:r>
              <a:rPr dirty="0"/>
              <a:t> </a:t>
            </a:r>
            <a:r>
              <a:rPr dirty="0" err="1"/>
              <a:t>spécifées</a:t>
            </a:r>
            <a:r>
              <a:rPr dirty="0"/>
              <a:t> dans le </a:t>
            </a:r>
            <a:r>
              <a:rPr dirty="0" err="1"/>
              <a:t>règlement</a:t>
            </a:r>
            <a:r>
              <a:rPr dirty="0"/>
              <a:t>. La </a:t>
            </a:r>
            <a:r>
              <a:rPr dirty="0" err="1"/>
              <a:t>voie</a:t>
            </a:r>
            <a:r>
              <a:rPr dirty="0"/>
              <a:t> </a:t>
            </a:r>
            <a:r>
              <a:rPr dirty="0" err="1"/>
              <a:t>intranasale</a:t>
            </a:r>
            <a:r>
              <a:rPr dirty="0"/>
              <a:t> 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ajouté</a:t>
            </a:r>
            <a:r>
              <a:rPr lang="fr-CA" dirty="0"/>
              <a:t>e</a:t>
            </a:r>
            <a:r>
              <a:rPr dirty="0"/>
              <a:t> à la </a:t>
            </a:r>
            <a:r>
              <a:rPr dirty="0" err="1"/>
              <a:t>liste</a:t>
            </a:r>
            <a:r>
              <a:rPr dirty="0"/>
              <a:t> dans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suivre</a:t>
            </a:r>
            <a:r>
              <a:rPr dirty="0"/>
              <a:t> </a:t>
            </a:r>
            <a:r>
              <a:rPr dirty="0" err="1"/>
              <a:t>obligatoirement</a:t>
            </a:r>
            <a:r>
              <a:rPr dirty="0"/>
              <a:t> 2 formations pour </a:t>
            </a:r>
            <a:r>
              <a:rPr dirty="0" err="1"/>
              <a:t>effectuer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activité</a:t>
            </a:r>
            <a:r>
              <a:rPr lang="fr-CA" dirty="0"/>
              <a:t> </a:t>
            </a:r>
            <a:r>
              <a:rPr dirty="0"/>
              <a:t>: </a:t>
            </a:r>
            <a:r>
              <a:rPr lang="fr-CA" dirty="0"/>
              <a:t>t</a:t>
            </a:r>
            <a:r>
              <a:rPr dirty="0" err="1"/>
              <a:t>echnique</a:t>
            </a:r>
            <a:r>
              <a:rPr dirty="0"/>
              <a:t> </a:t>
            </a:r>
            <a:r>
              <a:rPr dirty="0" err="1"/>
              <a:t>d’administration</a:t>
            </a:r>
            <a:r>
              <a:rPr dirty="0"/>
              <a:t> d’un </a:t>
            </a:r>
            <a:r>
              <a:rPr dirty="0" err="1"/>
              <a:t>médicament</a:t>
            </a:r>
            <a:r>
              <a:rPr dirty="0"/>
              <a:t> et le RCR. 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3" name="Shape 6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Pharm GMF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décider</a:t>
            </a:r>
            <a:r>
              <a:rPr dirty="0"/>
              <a:t> de la pertinence de </a:t>
            </a:r>
            <a:r>
              <a:rPr dirty="0" err="1"/>
              <a:t>présenter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diapo</a:t>
            </a:r>
            <a:r>
              <a:rPr dirty="0"/>
              <a:t> à son </a:t>
            </a:r>
            <a:r>
              <a:rPr dirty="0" err="1"/>
              <a:t>équipe</a:t>
            </a:r>
            <a:r>
              <a:rPr dirty="0"/>
              <a:t> GMF</a:t>
            </a:r>
          </a:p>
          <a:p>
            <a:pPr>
              <a:defRPr b="1"/>
            </a:pPr>
            <a:endParaRPr dirty="0"/>
          </a:p>
          <a:p>
            <a:pPr>
              <a:defRPr b="1"/>
            </a:pPr>
            <a:r>
              <a:rPr dirty="0"/>
              <a:t>Points de communications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pouvez</a:t>
            </a:r>
            <a:r>
              <a:rPr dirty="0"/>
              <a:t> </a:t>
            </a:r>
            <a:r>
              <a:rPr dirty="0" err="1"/>
              <a:t>prescrire</a:t>
            </a:r>
            <a:r>
              <a:rPr dirty="0"/>
              <a:t> un </a:t>
            </a:r>
            <a:r>
              <a:rPr dirty="0" err="1"/>
              <a:t>antibiotique</a:t>
            </a:r>
            <a:r>
              <a:rPr dirty="0"/>
              <a:t> pour le </a:t>
            </a:r>
            <a:r>
              <a:rPr dirty="0" err="1"/>
              <a:t>traitement</a:t>
            </a:r>
            <a:r>
              <a:rPr dirty="0"/>
              <a:t> de la </a:t>
            </a:r>
            <a:r>
              <a:rPr dirty="0" err="1"/>
              <a:t>pharyngite</a:t>
            </a:r>
            <a:r>
              <a:rPr dirty="0"/>
              <a:t> et </a:t>
            </a:r>
            <a:r>
              <a:rPr dirty="0" err="1"/>
              <a:t>mentionner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communautaire</a:t>
            </a:r>
            <a:r>
              <a:rPr dirty="0"/>
              <a:t> </a:t>
            </a:r>
            <a:r>
              <a:rPr dirty="0" err="1"/>
              <a:t>d’effectuer</a:t>
            </a:r>
            <a:r>
              <a:rPr dirty="0"/>
              <a:t> le test </a:t>
            </a:r>
            <a:r>
              <a:rPr dirty="0" err="1"/>
              <a:t>rapide</a:t>
            </a:r>
            <a:r>
              <a:rPr dirty="0"/>
              <a:t> pour </a:t>
            </a:r>
            <a:r>
              <a:rPr dirty="0" err="1"/>
              <a:t>détecter</a:t>
            </a:r>
            <a:r>
              <a:rPr dirty="0"/>
              <a:t> le strep.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Si le test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positif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servir</a:t>
            </a:r>
            <a:r>
              <a:rPr dirty="0"/>
              <a:t> le </a:t>
            </a:r>
            <a:r>
              <a:rPr dirty="0" err="1"/>
              <a:t>médicament</a:t>
            </a:r>
            <a:r>
              <a:rPr dirty="0"/>
              <a:t> pour </a:t>
            </a:r>
            <a:r>
              <a:rPr dirty="0" err="1"/>
              <a:t>traiter</a:t>
            </a:r>
            <a:r>
              <a:rPr dirty="0"/>
              <a:t> la </a:t>
            </a:r>
            <a:r>
              <a:rPr dirty="0" err="1"/>
              <a:t>pharyngite</a:t>
            </a:r>
            <a:r>
              <a:rPr dirty="0"/>
              <a:t> </a:t>
            </a:r>
            <a:r>
              <a:rPr lang="fr-CA" dirty="0"/>
              <a:t>comme</a:t>
            </a:r>
            <a:r>
              <a:rPr dirty="0"/>
              <a:t> </a:t>
            </a:r>
            <a:r>
              <a:rPr dirty="0" err="1"/>
              <a:t>prescrit</a:t>
            </a:r>
            <a:r>
              <a:rPr dirty="0"/>
              <a:t> par le </a:t>
            </a:r>
            <a:r>
              <a:rPr dirty="0" err="1"/>
              <a:t>médecin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072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Cette</a:t>
            </a:r>
            <a:r>
              <a:rPr dirty="0"/>
              <a:t> diapositive </a:t>
            </a:r>
            <a:r>
              <a:rPr dirty="0" err="1"/>
              <a:t>présente</a:t>
            </a:r>
            <a:r>
              <a:rPr dirty="0"/>
              <a:t> à </a:t>
            </a:r>
            <a:r>
              <a:rPr dirty="0" err="1"/>
              <a:t>l’équipe</a:t>
            </a:r>
            <a:r>
              <a:rPr dirty="0"/>
              <a:t> </a:t>
            </a:r>
            <a:r>
              <a:rPr dirty="0" err="1"/>
              <a:t>médicale</a:t>
            </a:r>
            <a:r>
              <a:rPr dirty="0"/>
              <a:t> les </a:t>
            </a:r>
            <a:r>
              <a:rPr dirty="0" err="1"/>
              <a:t>avantages</a:t>
            </a:r>
            <a:r>
              <a:rPr dirty="0"/>
              <a:t> du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 sur la pratique du </a:t>
            </a:r>
            <a:r>
              <a:rPr dirty="0" err="1"/>
              <a:t>pharmacien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aussi</a:t>
            </a:r>
            <a:r>
              <a:rPr dirty="0"/>
              <a:t> sur la pratique des </a:t>
            </a:r>
            <a:r>
              <a:rPr dirty="0" err="1"/>
              <a:t>médecins</a:t>
            </a:r>
            <a:r>
              <a:rPr dirty="0"/>
              <a:t> et des </a:t>
            </a:r>
            <a:r>
              <a:rPr dirty="0" err="1"/>
              <a:t>infirmières</a:t>
            </a:r>
            <a:r>
              <a:rPr dirty="0"/>
              <a:t> du GMF. </a:t>
            </a:r>
          </a:p>
          <a:p>
            <a:endParaRPr dirty="0"/>
          </a:p>
          <a:p>
            <a:pPr>
              <a:defRPr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Plusieurs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</a:t>
            </a:r>
            <a:r>
              <a:rPr dirty="0" err="1"/>
              <a:t>professionnelles</a:t>
            </a:r>
            <a:r>
              <a:rPr dirty="0"/>
              <a:t> pour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ajoutées</a:t>
            </a:r>
            <a:r>
              <a:rPr dirty="0"/>
              <a:t> dans le cadre du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</a:t>
            </a:r>
            <a:r>
              <a:rPr dirty="0" err="1"/>
              <a:t>permettront</a:t>
            </a:r>
            <a:r>
              <a:rPr dirty="0"/>
              <a:t> de </a:t>
            </a:r>
            <a:r>
              <a:rPr dirty="0" err="1"/>
              <a:t>reconnaître</a:t>
            </a:r>
            <a:r>
              <a:rPr dirty="0"/>
              <a:t> </a:t>
            </a:r>
            <a:r>
              <a:rPr dirty="0" err="1"/>
              <a:t>l’expertise</a:t>
            </a:r>
            <a:r>
              <a:rPr dirty="0"/>
              <a:t> du </a:t>
            </a:r>
            <a:r>
              <a:rPr dirty="0" err="1"/>
              <a:t>pharmacien</a:t>
            </a:r>
            <a:r>
              <a:rPr dirty="0"/>
              <a:t> en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/>
              <a:t>concerne</a:t>
            </a:r>
            <a:r>
              <a:rPr dirty="0"/>
              <a:t> les </a:t>
            </a:r>
            <a:r>
              <a:rPr dirty="0" err="1"/>
              <a:t>médicaments</a:t>
            </a:r>
            <a:r>
              <a:rPr dirty="0"/>
              <a:t> et </a:t>
            </a:r>
            <a:r>
              <a:rPr dirty="0" err="1"/>
              <a:t>cette</a:t>
            </a:r>
            <a:r>
              <a:rPr dirty="0"/>
              <a:t> expertise sera </a:t>
            </a:r>
            <a:r>
              <a:rPr dirty="0" err="1"/>
              <a:t>utilisée</a:t>
            </a:r>
            <a:r>
              <a:rPr dirty="0"/>
              <a:t> à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juste</a:t>
            </a:r>
            <a:r>
              <a:rPr dirty="0"/>
              <a:t> </a:t>
            </a:r>
            <a:r>
              <a:rPr dirty="0" err="1"/>
              <a:t>valeur</a:t>
            </a:r>
            <a:r>
              <a:rPr dirty="0"/>
              <a:t>.  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</a:t>
            </a:r>
            <a:r>
              <a:rPr dirty="0" err="1"/>
              <a:t>diminueront</a:t>
            </a:r>
            <a:r>
              <a:rPr dirty="0"/>
              <a:t> la charge de travail des </a:t>
            </a:r>
            <a:r>
              <a:rPr dirty="0" err="1"/>
              <a:t>médecins</a:t>
            </a:r>
            <a:r>
              <a:rPr dirty="0"/>
              <a:t> et des </a:t>
            </a:r>
            <a:r>
              <a:rPr dirty="0" err="1"/>
              <a:t>infirmières</a:t>
            </a:r>
            <a:r>
              <a:rPr dirty="0"/>
              <a:t> (</a:t>
            </a:r>
            <a:r>
              <a:rPr dirty="0" err="1">
                <a:solidFill>
                  <a:srgbClr val="FFFF00"/>
                </a:solidFill>
              </a:rPr>
              <a:t>leur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permettant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d’accorder</a:t>
            </a:r>
            <a:r>
              <a:rPr dirty="0">
                <a:solidFill>
                  <a:srgbClr val="FFFF00"/>
                </a:solidFill>
              </a:rPr>
              <a:t> du temps à </a:t>
            </a:r>
            <a:r>
              <a:rPr dirty="0" err="1">
                <a:solidFill>
                  <a:srgbClr val="FFFF00"/>
                </a:solidFill>
              </a:rPr>
              <a:t>d’autres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tâches</a:t>
            </a:r>
            <a:r>
              <a:rPr dirty="0">
                <a:solidFill>
                  <a:srgbClr val="FFFF00"/>
                </a:solidFill>
              </a:rPr>
              <a:t>) </a:t>
            </a:r>
            <a:r>
              <a:rPr dirty="0"/>
              <a:t>et </a:t>
            </a:r>
            <a:r>
              <a:rPr dirty="0" err="1"/>
              <a:t>favorisera</a:t>
            </a:r>
            <a:r>
              <a:rPr dirty="0"/>
              <a:t> la collaboration entre </a:t>
            </a:r>
            <a:r>
              <a:rPr dirty="0" err="1"/>
              <a:t>professionnels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Les communications du </a:t>
            </a:r>
            <a:r>
              <a:rPr dirty="0" err="1"/>
              <a:t>pharmacien</a:t>
            </a:r>
            <a:r>
              <a:rPr dirty="0"/>
              <a:t> avec les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professionnels</a:t>
            </a:r>
            <a:r>
              <a:rPr dirty="0"/>
              <a:t> </a:t>
            </a:r>
            <a:r>
              <a:rPr dirty="0" err="1"/>
              <a:t>seront</a:t>
            </a:r>
            <a:r>
              <a:rPr dirty="0"/>
              <a:t> </a:t>
            </a:r>
            <a:r>
              <a:rPr dirty="0" err="1"/>
              <a:t>optimisées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Cette</a:t>
            </a:r>
            <a:r>
              <a:rPr dirty="0"/>
              <a:t> diapositive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ajustée</a:t>
            </a:r>
            <a:r>
              <a:rPr dirty="0"/>
              <a:t> </a:t>
            </a:r>
            <a:r>
              <a:rPr dirty="0" err="1"/>
              <a:t>selon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voulez</a:t>
            </a:r>
            <a:r>
              <a:rPr dirty="0"/>
              <a:t> </a:t>
            </a:r>
            <a:r>
              <a:rPr dirty="0" err="1"/>
              <a:t>présenter</a:t>
            </a:r>
            <a:r>
              <a:rPr dirty="0"/>
              <a:t> à </a:t>
            </a:r>
            <a:r>
              <a:rPr dirty="0" err="1"/>
              <a:t>votre</a:t>
            </a:r>
            <a:r>
              <a:rPr dirty="0"/>
              <a:t> audience.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avait</a:t>
            </a:r>
            <a:r>
              <a:rPr dirty="0"/>
              <a:t> le droit de prolonger </a:t>
            </a:r>
            <a:r>
              <a:rPr dirty="0" err="1"/>
              <a:t>seulement</a:t>
            </a:r>
            <a:r>
              <a:rPr dirty="0"/>
              <a:t> les ordonnances des </a:t>
            </a:r>
            <a:r>
              <a:rPr dirty="0" err="1"/>
              <a:t>médecins</a:t>
            </a:r>
            <a:r>
              <a:rPr dirty="0"/>
              <a:t> </a:t>
            </a:r>
            <a:r>
              <a:rPr dirty="0" err="1"/>
              <a:t>pratiquant</a:t>
            </a:r>
            <a:r>
              <a:rPr dirty="0"/>
              <a:t> au Québec. Avec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prolonger les ordonnances de </a:t>
            </a:r>
            <a:r>
              <a:rPr dirty="0" err="1"/>
              <a:t>tous</a:t>
            </a:r>
            <a:r>
              <a:rPr dirty="0"/>
              <a:t> les </a:t>
            </a:r>
            <a:r>
              <a:rPr dirty="0" err="1"/>
              <a:t>prescripteurs</a:t>
            </a:r>
            <a:r>
              <a:rPr dirty="0"/>
              <a:t> </a:t>
            </a:r>
            <a:r>
              <a:rPr dirty="0" err="1"/>
              <a:t>canadiens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Avec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41,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devait</a:t>
            </a:r>
            <a:r>
              <a:rPr dirty="0"/>
              <a:t> </a:t>
            </a:r>
            <a:r>
              <a:rPr dirty="0" err="1"/>
              <a:t>communiquer</a:t>
            </a:r>
            <a:r>
              <a:rPr dirty="0"/>
              <a:t> avec le </a:t>
            </a:r>
            <a:r>
              <a:rPr dirty="0" err="1"/>
              <a:t>prescripteur</a:t>
            </a:r>
            <a:r>
              <a:rPr dirty="0"/>
              <a:t> pour </a:t>
            </a:r>
            <a:r>
              <a:rPr dirty="0" err="1"/>
              <a:t>toute</a:t>
            </a:r>
            <a:r>
              <a:rPr dirty="0"/>
              <a:t> prolongation. Avec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communiquer</a:t>
            </a:r>
            <a:r>
              <a:rPr dirty="0"/>
              <a:t> avec le </a:t>
            </a:r>
            <a:r>
              <a:rPr dirty="0" err="1"/>
              <a:t>prescripteur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jugé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. </a:t>
            </a:r>
          </a:p>
          <a:p>
            <a:pPr>
              <a:defRPr sz="1000" b="1"/>
            </a:pPr>
            <a:endParaRPr dirty="0"/>
          </a:p>
          <a:p>
            <a:pPr>
              <a:defRPr sz="1000"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Le but de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de </a:t>
            </a:r>
            <a:r>
              <a:rPr dirty="0" err="1"/>
              <a:t>permettre</a:t>
            </a:r>
            <a:r>
              <a:rPr dirty="0"/>
              <a:t> au patient de ne pas </a:t>
            </a:r>
            <a:r>
              <a:rPr dirty="0" err="1"/>
              <a:t>interrompre</a:t>
            </a:r>
            <a:r>
              <a:rPr dirty="0"/>
              <a:t> le </a:t>
            </a:r>
            <a:r>
              <a:rPr dirty="0" err="1"/>
              <a:t>traitement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ne </a:t>
            </a:r>
            <a:r>
              <a:rPr dirty="0" err="1"/>
              <a:t>devrait</a:t>
            </a:r>
            <a:r>
              <a:rPr dirty="0"/>
              <a:t> pas </a:t>
            </a:r>
            <a:r>
              <a:rPr dirty="0" err="1"/>
              <a:t>empêcher</a:t>
            </a:r>
            <a:r>
              <a:rPr dirty="0"/>
              <a:t> le </a:t>
            </a:r>
            <a:r>
              <a:rPr dirty="0" err="1"/>
              <a:t>suivi</a:t>
            </a:r>
            <a:r>
              <a:rPr dirty="0"/>
              <a:t> </a:t>
            </a:r>
            <a:r>
              <a:rPr dirty="0" err="1"/>
              <a:t>médical</a:t>
            </a:r>
            <a:r>
              <a:rPr dirty="0"/>
              <a:t> avec son </a:t>
            </a:r>
            <a:r>
              <a:rPr dirty="0" err="1"/>
              <a:t>médecin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communiquera</a:t>
            </a:r>
            <a:r>
              <a:rPr dirty="0"/>
              <a:t> avec le </a:t>
            </a:r>
            <a:r>
              <a:rPr dirty="0" err="1"/>
              <a:t>prescripteur</a:t>
            </a:r>
            <a:r>
              <a:rPr dirty="0"/>
              <a:t> </a:t>
            </a:r>
            <a:r>
              <a:rPr dirty="0" err="1"/>
              <a:t>seulement</a:t>
            </a:r>
            <a:r>
              <a:rPr dirty="0"/>
              <a:t> </a:t>
            </a:r>
            <a:r>
              <a:rPr dirty="0" err="1"/>
              <a:t>s’il</a:t>
            </a:r>
            <a:r>
              <a:rPr dirty="0"/>
              <a:t> le </a:t>
            </a:r>
            <a:r>
              <a:rPr dirty="0" err="1"/>
              <a:t>juge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. Ce </a:t>
            </a:r>
            <a:r>
              <a:rPr dirty="0" err="1"/>
              <a:t>changement</a:t>
            </a:r>
            <a:r>
              <a:rPr dirty="0"/>
              <a:t> </a:t>
            </a:r>
            <a:r>
              <a:rPr dirty="0" err="1"/>
              <a:t>diminuera</a:t>
            </a:r>
            <a:r>
              <a:rPr dirty="0"/>
              <a:t> sans doute le </a:t>
            </a:r>
            <a:r>
              <a:rPr dirty="0" err="1"/>
              <a:t>nombre</a:t>
            </a:r>
            <a:r>
              <a:rPr dirty="0"/>
              <a:t> de communication</a:t>
            </a:r>
            <a:r>
              <a:rPr lang="fr-CA" dirty="0"/>
              <a:t>s</a:t>
            </a:r>
            <a:r>
              <a:rPr dirty="0"/>
              <a:t> </a:t>
            </a:r>
            <a:r>
              <a:rPr dirty="0" err="1"/>
              <a:t>envoyé</a:t>
            </a:r>
            <a:r>
              <a:rPr dirty="0"/>
              <a:t> au </a:t>
            </a:r>
            <a:r>
              <a:rPr dirty="0" err="1"/>
              <a:t>prescripteur</a:t>
            </a:r>
            <a:r>
              <a:rPr dirty="0"/>
              <a:t>.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prolonge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ordonnance, le </a:t>
            </a:r>
            <a:r>
              <a:rPr dirty="0" err="1"/>
              <a:t>pharmacien</a:t>
            </a:r>
            <a:r>
              <a:rPr dirty="0"/>
              <a:t> engage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pleine</a:t>
            </a:r>
            <a:r>
              <a:rPr dirty="0"/>
              <a:t> </a:t>
            </a:r>
            <a:r>
              <a:rPr dirty="0" err="1"/>
              <a:t>responsabilité</a:t>
            </a:r>
            <a:r>
              <a:rPr dirty="0"/>
              <a:t>. Il doit </a:t>
            </a:r>
            <a:r>
              <a:rPr dirty="0" err="1"/>
              <a:t>donc</a:t>
            </a:r>
            <a:r>
              <a:rPr dirty="0"/>
              <a:t> </a:t>
            </a:r>
            <a:r>
              <a:rPr dirty="0" err="1"/>
              <a:t>procéder</a:t>
            </a:r>
            <a:r>
              <a:rPr dirty="0"/>
              <a:t> à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évaluation</a:t>
            </a:r>
            <a:r>
              <a:rPr dirty="0"/>
              <a:t> et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analyse</a:t>
            </a:r>
            <a:r>
              <a:rPr dirty="0"/>
              <a:t> de la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 du patient (indications, </a:t>
            </a:r>
            <a:r>
              <a:rPr dirty="0" err="1"/>
              <a:t>sécurité</a:t>
            </a:r>
            <a:r>
              <a:rPr dirty="0"/>
              <a:t> etc.). La surveillance </a:t>
            </a:r>
            <a:r>
              <a:rPr dirty="0" err="1"/>
              <a:t>médicamenteuse</a:t>
            </a:r>
            <a:r>
              <a:rPr dirty="0"/>
              <a:t> </a:t>
            </a:r>
            <a:r>
              <a:rPr dirty="0" err="1"/>
              <a:t>demeure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responsabilité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dans la prolongation </a:t>
            </a:r>
            <a:r>
              <a:rPr dirty="0" err="1"/>
              <a:t>d’une</a:t>
            </a:r>
            <a:r>
              <a:rPr dirty="0"/>
              <a:t> ordonnance. 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 err="1"/>
              <a:t>Possibilité</a:t>
            </a:r>
            <a:r>
              <a:rPr dirty="0"/>
              <a:t> de prolonger un </a:t>
            </a:r>
            <a:r>
              <a:rPr dirty="0" err="1"/>
              <a:t>médicament</a:t>
            </a:r>
            <a:r>
              <a:rPr dirty="0"/>
              <a:t> qui </a:t>
            </a:r>
            <a:r>
              <a:rPr dirty="0" err="1"/>
              <a:t>n’est</a:t>
            </a:r>
            <a:r>
              <a:rPr dirty="0"/>
              <a:t> pas pris de manière continue (sildenafil, sumatriptan, etc.)</a:t>
            </a:r>
            <a:r>
              <a:rPr lang="fr-CA" dirty="0"/>
              <a:t>.</a:t>
            </a: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Avec le </a:t>
            </a:r>
            <a:r>
              <a:rPr dirty="0" err="1"/>
              <a:t>projet</a:t>
            </a:r>
            <a:r>
              <a:rPr dirty="0"/>
              <a:t> </a:t>
            </a:r>
            <a:r>
              <a:rPr lang="fr-CA" dirty="0"/>
              <a:t>de loi </a:t>
            </a:r>
            <a:r>
              <a:rPr dirty="0"/>
              <a:t>41,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n’avait</a:t>
            </a:r>
            <a:r>
              <a:rPr dirty="0"/>
              <a:t> le </a:t>
            </a:r>
            <a:r>
              <a:rPr dirty="0" err="1"/>
              <a:t>choix</a:t>
            </a:r>
            <a:r>
              <a:rPr dirty="0"/>
              <a:t> que </a:t>
            </a:r>
            <a:r>
              <a:rPr dirty="0" err="1"/>
              <a:t>parmi</a:t>
            </a:r>
            <a:r>
              <a:rPr dirty="0"/>
              <a:t> </a:t>
            </a:r>
            <a:r>
              <a:rPr dirty="0" err="1"/>
              <a:t>quelques</a:t>
            </a:r>
            <a:r>
              <a:rPr dirty="0"/>
              <a:t> analyses de </a:t>
            </a:r>
            <a:r>
              <a:rPr dirty="0" err="1"/>
              <a:t>laboratoire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Avec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prescrire</a:t>
            </a:r>
            <a:r>
              <a:rPr dirty="0"/>
              <a:t> </a:t>
            </a:r>
            <a:r>
              <a:rPr dirty="0" err="1"/>
              <a:t>n’importe</a:t>
            </a:r>
            <a:r>
              <a:rPr dirty="0"/>
              <a:t> </a:t>
            </a:r>
            <a:r>
              <a:rPr dirty="0" err="1"/>
              <a:t>quel</a:t>
            </a:r>
            <a:r>
              <a:rPr dirty="0"/>
              <a:t> test </a:t>
            </a:r>
            <a:r>
              <a:rPr dirty="0" err="1"/>
              <a:t>nécessaire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</a:t>
            </a:r>
            <a:r>
              <a:rPr dirty="0" err="1"/>
              <a:t>d’assurer</a:t>
            </a:r>
            <a:r>
              <a:rPr dirty="0"/>
              <a:t> </a:t>
            </a:r>
            <a:r>
              <a:rPr dirty="0" err="1"/>
              <a:t>l’efficacité</a:t>
            </a:r>
            <a:r>
              <a:rPr dirty="0"/>
              <a:t> et la </a:t>
            </a:r>
            <a:r>
              <a:rPr dirty="0" err="1"/>
              <a:t>sécurité</a:t>
            </a:r>
            <a:r>
              <a:rPr dirty="0"/>
              <a:t> du </a:t>
            </a:r>
            <a:r>
              <a:rPr dirty="0" err="1"/>
              <a:t>médicament</a:t>
            </a:r>
            <a:r>
              <a:rPr dirty="0"/>
              <a:t>. </a:t>
            </a:r>
          </a:p>
          <a:p>
            <a:pPr>
              <a:defRPr b="1"/>
            </a:pPr>
            <a:endParaRPr dirty="0"/>
          </a:p>
          <a:p>
            <a:pPr>
              <a:defRPr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maintenant</a:t>
            </a:r>
            <a:r>
              <a:rPr dirty="0"/>
              <a:t> </a:t>
            </a:r>
            <a:r>
              <a:rPr dirty="0" err="1"/>
              <a:t>prescrire</a:t>
            </a:r>
            <a:r>
              <a:rPr dirty="0"/>
              <a:t> </a:t>
            </a:r>
            <a:r>
              <a:rPr dirty="0" err="1"/>
              <a:t>tous</a:t>
            </a:r>
            <a:r>
              <a:rPr dirty="0"/>
              <a:t> les tests </a:t>
            </a:r>
            <a:r>
              <a:rPr dirty="0" err="1"/>
              <a:t>cliniques</a:t>
            </a:r>
            <a:r>
              <a:rPr dirty="0"/>
              <a:t> </a:t>
            </a:r>
            <a:r>
              <a:rPr dirty="0" err="1"/>
              <a:t>nécessaires</a:t>
            </a:r>
            <a:r>
              <a:rPr dirty="0"/>
              <a:t> au bon </a:t>
            </a:r>
            <a:r>
              <a:rPr dirty="0" err="1"/>
              <a:t>suivi</a:t>
            </a:r>
            <a:r>
              <a:rPr dirty="0"/>
              <a:t> de la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. Avant,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lang="fr-CA" dirty="0"/>
              <a:t>ne </a:t>
            </a:r>
            <a:r>
              <a:rPr dirty="0" err="1"/>
              <a:t>pouvait</a:t>
            </a:r>
            <a:r>
              <a:rPr dirty="0"/>
              <a:t> </a:t>
            </a:r>
            <a:r>
              <a:rPr dirty="0" err="1"/>
              <a:t>prescrire</a:t>
            </a:r>
            <a:r>
              <a:rPr dirty="0"/>
              <a:t> que </a:t>
            </a:r>
            <a:r>
              <a:rPr dirty="0" err="1"/>
              <a:t>quelques</a:t>
            </a:r>
            <a:r>
              <a:rPr dirty="0"/>
              <a:t> analyses de </a:t>
            </a:r>
            <a:r>
              <a:rPr dirty="0" err="1"/>
              <a:t>laboratoire</a:t>
            </a:r>
            <a:r>
              <a:rPr dirty="0"/>
              <a:t>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mesures</a:t>
            </a:r>
            <a:r>
              <a:rPr dirty="0"/>
              <a:t> ne </a:t>
            </a:r>
            <a:r>
              <a:rPr dirty="0" err="1"/>
              <a:t>sont</a:t>
            </a:r>
            <a:r>
              <a:rPr dirty="0"/>
              <a:t> pas </a:t>
            </a:r>
            <a:r>
              <a:rPr dirty="0" err="1"/>
              <a:t>faites</a:t>
            </a:r>
            <a:r>
              <a:rPr dirty="0"/>
              <a:t> dans le but de </a:t>
            </a:r>
            <a:r>
              <a:rPr dirty="0" err="1"/>
              <a:t>diagnostiquer</a:t>
            </a:r>
            <a:r>
              <a:rPr dirty="0"/>
              <a:t>. En </a:t>
            </a:r>
            <a:r>
              <a:rPr dirty="0" err="1"/>
              <a:t>effet</a:t>
            </a:r>
            <a:r>
              <a:rPr dirty="0"/>
              <a:t>, </a:t>
            </a:r>
            <a:r>
              <a:rPr dirty="0" err="1"/>
              <a:t>ces</a:t>
            </a:r>
            <a:r>
              <a:rPr dirty="0"/>
              <a:t> tests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réalisés</a:t>
            </a:r>
            <a:r>
              <a:rPr dirty="0"/>
              <a:t> dans le cadre du </a:t>
            </a:r>
            <a:r>
              <a:rPr dirty="0" err="1"/>
              <a:t>suivi</a:t>
            </a:r>
            <a:r>
              <a:rPr dirty="0"/>
              <a:t> de la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a la </a:t>
            </a:r>
            <a:r>
              <a:rPr dirty="0" err="1"/>
              <a:t>responsabilité</a:t>
            </a:r>
            <a:r>
              <a:rPr dirty="0"/>
              <a:t> </a:t>
            </a:r>
            <a:r>
              <a:rPr dirty="0" err="1"/>
              <a:t>d’effectuer</a:t>
            </a:r>
            <a:r>
              <a:rPr dirty="0"/>
              <a:t> le </a:t>
            </a:r>
            <a:r>
              <a:rPr dirty="0" err="1"/>
              <a:t>suivi</a:t>
            </a:r>
            <a:r>
              <a:rPr dirty="0"/>
              <a:t> du test (</a:t>
            </a:r>
            <a:r>
              <a:rPr dirty="0" err="1"/>
              <a:t>ou</a:t>
            </a:r>
            <a:r>
              <a:rPr dirty="0"/>
              <a:t> de </a:t>
            </a:r>
            <a:r>
              <a:rPr dirty="0" err="1"/>
              <a:t>s’assurer</a:t>
            </a:r>
            <a:r>
              <a:rPr dirty="0"/>
              <a:t> que le </a:t>
            </a:r>
            <a:r>
              <a:rPr dirty="0" err="1"/>
              <a:t>suivi</a:t>
            </a:r>
            <a:r>
              <a:rPr dirty="0"/>
              <a:t> sera fait par un </a:t>
            </a:r>
            <a:r>
              <a:rPr dirty="0" err="1"/>
              <a:t>collègue</a:t>
            </a:r>
            <a:r>
              <a:rPr dirty="0"/>
              <a:t>).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communiquera</a:t>
            </a:r>
            <a:r>
              <a:rPr dirty="0"/>
              <a:t> </a:t>
            </a:r>
            <a:r>
              <a:rPr dirty="0" err="1"/>
              <a:t>s’il</a:t>
            </a:r>
            <a:r>
              <a:rPr dirty="0"/>
              <a:t> </a:t>
            </a:r>
            <a:r>
              <a:rPr lang="fr-CA" dirty="0"/>
              <a:t>le </a:t>
            </a:r>
            <a:r>
              <a:rPr dirty="0" err="1"/>
              <a:t>juge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 dans le but </a:t>
            </a:r>
            <a:r>
              <a:rPr dirty="0" err="1"/>
              <a:t>d’assurer</a:t>
            </a:r>
            <a:r>
              <a:rPr dirty="0"/>
              <a:t> la </a:t>
            </a:r>
            <a:r>
              <a:rPr dirty="0" err="1"/>
              <a:t>continuité</a:t>
            </a:r>
            <a:r>
              <a:rPr dirty="0"/>
              <a:t> des </a:t>
            </a:r>
            <a:r>
              <a:rPr dirty="0" err="1"/>
              <a:t>soins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Cette</a:t>
            </a:r>
            <a:r>
              <a:rPr dirty="0"/>
              <a:t> diapositive </a:t>
            </a:r>
            <a:r>
              <a:rPr dirty="0" err="1"/>
              <a:t>permet</a:t>
            </a:r>
            <a:r>
              <a:rPr dirty="0"/>
              <a:t> de </a:t>
            </a:r>
            <a:r>
              <a:rPr dirty="0" err="1"/>
              <a:t>visualier</a:t>
            </a:r>
            <a:r>
              <a:rPr dirty="0"/>
              <a:t> </a:t>
            </a:r>
            <a:r>
              <a:rPr dirty="0" err="1"/>
              <a:t>l’ensemble</a:t>
            </a:r>
            <a:r>
              <a:rPr dirty="0"/>
              <a:t> des situations pour </a:t>
            </a:r>
            <a:r>
              <a:rPr dirty="0" err="1"/>
              <a:t>lesquelles</a:t>
            </a:r>
            <a:r>
              <a:rPr dirty="0"/>
              <a:t>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pourrait</a:t>
            </a:r>
            <a:r>
              <a:rPr dirty="0"/>
              <a:t> </a:t>
            </a:r>
            <a:r>
              <a:rPr dirty="0" err="1"/>
              <a:t>amorcer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modifier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Cette</a:t>
            </a:r>
            <a:r>
              <a:rPr dirty="0"/>
              <a:t> diapositive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modifiée</a:t>
            </a:r>
            <a:r>
              <a:rPr dirty="0"/>
              <a:t> </a:t>
            </a:r>
            <a:r>
              <a:rPr dirty="0" err="1"/>
              <a:t>selon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voulez</a:t>
            </a:r>
            <a:r>
              <a:rPr dirty="0"/>
              <a:t> </a:t>
            </a:r>
            <a:r>
              <a:rPr dirty="0" err="1"/>
              <a:t>présenter</a:t>
            </a:r>
            <a:r>
              <a:rPr dirty="0"/>
              <a:t> à </a:t>
            </a:r>
            <a:r>
              <a:rPr dirty="0" err="1"/>
              <a:t>votre</a:t>
            </a:r>
            <a:r>
              <a:rPr dirty="0"/>
              <a:t> audience.</a:t>
            </a:r>
          </a:p>
          <a:p>
            <a:pPr>
              <a:defRPr b="1"/>
            </a:pPr>
            <a:endParaRPr dirty="0"/>
          </a:p>
          <a:p>
            <a:pPr>
              <a:defRPr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Sur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diapo</a:t>
            </a:r>
            <a:r>
              <a:rPr dirty="0"/>
              <a:t>, les </a:t>
            </a:r>
            <a:r>
              <a:rPr dirty="0" err="1"/>
              <a:t>différentes</a:t>
            </a:r>
            <a:r>
              <a:rPr dirty="0"/>
              <a:t> </a:t>
            </a:r>
            <a:r>
              <a:rPr dirty="0" err="1"/>
              <a:t>façons</a:t>
            </a:r>
            <a:r>
              <a:rPr dirty="0"/>
              <a:t> </a:t>
            </a:r>
            <a:r>
              <a:rPr dirty="0" err="1"/>
              <a:t>dont</a:t>
            </a:r>
            <a:r>
              <a:rPr dirty="0"/>
              <a:t>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amorcer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modifier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présentées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Ils</a:t>
            </a:r>
            <a:r>
              <a:rPr dirty="0"/>
              <a:t> </a:t>
            </a:r>
            <a:r>
              <a:rPr dirty="0" err="1"/>
              <a:t>seront</a:t>
            </a:r>
            <a:r>
              <a:rPr dirty="0"/>
              <a:t> </a:t>
            </a:r>
            <a:r>
              <a:rPr dirty="0" err="1"/>
              <a:t>vues</a:t>
            </a:r>
            <a:r>
              <a:rPr dirty="0"/>
              <a:t> en </a:t>
            </a:r>
            <a:r>
              <a:rPr dirty="0" err="1"/>
              <a:t>détails</a:t>
            </a:r>
            <a:r>
              <a:rPr dirty="0"/>
              <a:t> dans les </a:t>
            </a:r>
            <a:r>
              <a:rPr dirty="0" err="1"/>
              <a:t>prochaines</a:t>
            </a:r>
            <a:r>
              <a:rPr dirty="0"/>
              <a:t> diapositives.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amorce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modifie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toujours</a:t>
            </a:r>
            <a:r>
              <a:rPr dirty="0"/>
              <a:t> se </a:t>
            </a:r>
            <a:r>
              <a:rPr dirty="0" err="1"/>
              <a:t>fier</a:t>
            </a:r>
            <a:r>
              <a:rPr dirty="0"/>
              <a:t> aux </a:t>
            </a:r>
            <a:r>
              <a:rPr dirty="0" err="1"/>
              <a:t>données</a:t>
            </a:r>
            <a:r>
              <a:rPr dirty="0"/>
              <a:t> </a:t>
            </a:r>
            <a:r>
              <a:rPr dirty="0" err="1"/>
              <a:t>probantes</a:t>
            </a:r>
            <a:r>
              <a:rPr dirty="0"/>
              <a:t> de la </a:t>
            </a:r>
            <a:r>
              <a:rPr dirty="0" err="1"/>
              <a:t>littérature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Nouvelles conditions </a:t>
            </a:r>
            <a:r>
              <a:rPr dirty="0" err="1"/>
              <a:t>mineures</a:t>
            </a:r>
            <a:r>
              <a:rPr dirty="0"/>
              <a:t> avec le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31</a:t>
            </a:r>
            <a:r>
              <a:rPr lang="fr-CA" dirty="0"/>
              <a:t> </a:t>
            </a:r>
            <a:r>
              <a:rPr dirty="0"/>
              <a:t>: </a:t>
            </a:r>
            <a:r>
              <a:rPr dirty="0" err="1"/>
              <a:t>candidose</a:t>
            </a:r>
            <a:r>
              <a:rPr dirty="0"/>
              <a:t> </a:t>
            </a:r>
            <a:r>
              <a:rPr dirty="0" err="1"/>
              <a:t>cutanée</a:t>
            </a:r>
            <a:r>
              <a:rPr dirty="0"/>
              <a:t> et </a:t>
            </a:r>
            <a:r>
              <a:rPr dirty="0" err="1"/>
              <a:t>candidose</a:t>
            </a:r>
            <a:r>
              <a:rPr dirty="0"/>
              <a:t> </a:t>
            </a:r>
            <a:r>
              <a:rPr dirty="0" err="1"/>
              <a:t>orale</a:t>
            </a:r>
            <a:r>
              <a:rPr dirty="0"/>
              <a:t> 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La durée à respecter pour </a:t>
            </a:r>
            <a:r>
              <a:rPr dirty="0" err="1"/>
              <a:t>amorcer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élargie</a:t>
            </a:r>
            <a:r>
              <a:rPr dirty="0"/>
              <a:t> pour la </a:t>
            </a:r>
            <a:r>
              <a:rPr dirty="0" err="1"/>
              <a:t>majorité</a:t>
            </a:r>
            <a:r>
              <a:rPr dirty="0"/>
              <a:t> des conditions. </a:t>
            </a:r>
          </a:p>
          <a:p>
            <a:pPr>
              <a:defRPr sz="1000" b="1"/>
            </a:pPr>
            <a:endParaRPr dirty="0"/>
          </a:p>
          <a:p>
            <a:pPr>
              <a:defRPr sz="1000"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maintenant</a:t>
            </a:r>
            <a:r>
              <a:rPr dirty="0"/>
              <a:t> </a:t>
            </a:r>
            <a:r>
              <a:rPr dirty="0" err="1"/>
              <a:t>amorcer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pour 2 </a:t>
            </a:r>
            <a:r>
              <a:rPr dirty="0" err="1"/>
              <a:t>nouvelles</a:t>
            </a:r>
            <a:r>
              <a:rPr dirty="0"/>
              <a:t> conditions </a:t>
            </a:r>
            <a:r>
              <a:rPr dirty="0" err="1"/>
              <a:t>mineures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soit</a:t>
            </a:r>
            <a:r>
              <a:rPr dirty="0"/>
              <a:t> la </a:t>
            </a:r>
            <a:r>
              <a:rPr dirty="0" err="1"/>
              <a:t>candidose</a:t>
            </a:r>
            <a:r>
              <a:rPr dirty="0"/>
              <a:t> </a:t>
            </a:r>
            <a:r>
              <a:rPr dirty="0" err="1"/>
              <a:t>cutanée</a:t>
            </a:r>
            <a:r>
              <a:rPr dirty="0"/>
              <a:t> et la </a:t>
            </a:r>
            <a:r>
              <a:rPr dirty="0" err="1"/>
              <a:t>candidose</a:t>
            </a:r>
            <a:r>
              <a:rPr dirty="0"/>
              <a:t> </a:t>
            </a:r>
            <a:r>
              <a:rPr dirty="0" err="1"/>
              <a:t>orale</a:t>
            </a:r>
            <a:r>
              <a:rPr dirty="0"/>
              <a:t>. En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/>
              <a:t>concerne</a:t>
            </a:r>
            <a:r>
              <a:rPr dirty="0"/>
              <a:t> les </a:t>
            </a:r>
            <a:r>
              <a:rPr dirty="0" err="1"/>
              <a:t>autres</a:t>
            </a:r>
            <a:r>
              <a:rPr dirty="0"/>
              <a:t> conditions </a:t>
            </a:r>
            <a:r>
              <a:rPr dirty="0" err="1"/>
              <a:t>mineures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était</a:t>
            </a:r>
            <a:r>
              <a:rPr dirty="0"/>
              <a:t> en </a:t>
            </a:r>
            <a:r>
              <a:rPr dirty="0" err="1"/>
              <a:t>mesure</a:t>
            </a:r>
            <a:r>
              <a:rPr dirty="0"/>
              <a:t> </a:t>
            </a:r>
            <a:r>
              <a:rPr dirty="0" err="1"/>
              <a:t>d’amorcer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(cadre du </a:t>
            </a:r>
            <a:r>
              <a:rPr dirty="0" err="1"/>
              <a:t>projet</a:t>
            </a:r>
            <a:r>
              <a:rPr dirty="0"/>
              <a:t> de </a:t>
            </a:r>
            <a:r>
              <a:rPr dirty="0" err="1"/>
              <a:t>loi</a:t>
            </a:r>
            <a:r>
              <a:rPr dirty="0"/>
              <a:t> 41).  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Il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prescrire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seulement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le patient a </a:t>
            </a:r>
            <a:r>
              <a:rPr dirty="0" err="1"/>
              <a:t>eu</a:t>
            </a:r>
            <a:r>
              <a:rPr dirty="0"/>
              <a:t> un </a:t>
            </a:r>
            <a:r>
              <a:rPr b="1" dirty="0"/>
              <a:t>diagnostic </a:t>
            </a:r>
            <a:r>
              <a:rPr b="1" dirty="0" err="1"/>
              <a:t>antérieur</a:t>
            </a:r>
            <a:r>
              <a:rPr b="0" dirty="0"/>
              <a:t>.</a:t>
            </a:r>
            <a:r>
              <a:rPr b="1" dirty="0"/>
              <a:t> </a:t>
            </a: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confirmera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diagnostic en </a:t>
            </a:r>
            <a:r>
              <a:rPr dirty="0" err="1"/>
              <a:t>vérifiant</a:t>
            </a:r>
            <a:r>
              <a:rPr dirty="0"/>
              <a:t> dans le dossier (</a:t>
            </a:r>
            <a:r>
              <a:rPr dirty="0" err="1"/>
              <a:t>incluant</a:t>
            </a:r>
            <a:r>
              <a:rPr lang="fr-CA" dirty="0"/>
              <a:t> le</a:t>
            </a:r>
            <a:r>
              <a:rPr dirty="0"/>
              <a:t> DSQ) le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reçu</a:t>
            </a:r>
            <a:r>
              <a:rPr dirty="0"/>
              <a:t> </a:t>
            </a:r>
            <a:r>
              <a:rPr dirty="0" err="1"/>
              <a:t>auparavant</a:t>
            </a:r>
            <a:r>
              <a:rPr dirty="0"/>
              <a:t> et en </a:t>
            </a:r>
            <a:r>
              <a:rPr dirty="0" err="1"/>
              <a:t>questionnant</a:t>
            </a:r>
            <a:r>
              <a:rPr dirty="0"/>
              <a:t> le patient. Les </a:t>
            </a:r>
            <a:r>
              <a:rPr dirty="0" err="1"/>
              <a:t>durées</a:t>
            </a:r>
            <a:r>
              <a:rPr dirty="0"/>
              <a:t> à respecter pour </a:t>
            </a:r>
            <a:r>
              <a:rPr dirty="0" err="1"/>
              <a:t>amorcer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élargies</a:t>
            </a:r>
            <a:r>
              <a:rPr dirty="0"/>
              <a:t> à 5 </a:t>
            </a:r>
            <a:r>
              <a:rPr dirty="0" err="1"/>
              <a:t>ans</a:t>
            </a:r>
            <a:r>
              <a:rPr dirty="0"/>
              <a:t> pour la </a:t>
            </a:r>
            <a:r>
              <a:rPr dirty="0" err="1"/>
              <a:t>majorité</a:t>
            </a:r>
            <a:r>
              <a:rPr dirty="0"/>
              <a:t> des conditions. 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prescrire</a:t>
            </a:r>
            <a:r>
              <a:rPr dirty="0"/>
              <a:t> un </a:t>
            </a:r>
            <a:r>
              <a:rPr dirty="0" err="1"/>
              <a:t>médicament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</a:t>
            </a:r>
            <a:r>
              <a:rPr dirty="0" err="1"/>
              <a:t>classe</a:t>
            </a:r>
            <a:r>
              <a:rPr dirty="0"/>
              <a:t> </a:t>
            </a:r>
            <a:r>
              <a:rPr dirty="0" err="1"/>
              <a:t>égale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inférieure</a:t>
            </a:r>
            <a:r>
              <a:rPr dirty="0"/>
              <a:t> à </a:t>
            </a:r>
            <a:r>
              <a:rPr dirty="0" err="1"/>
              <a:t>celle</a:t>
            </a:r>
            <a:r>
              <a:rPr dirty="0"/>
              <a:t> </a:t>
            </a:r>
            <a:r>
              <a:rPr dirty="0" err="1"/>
              <a:t>prescrite</a:t>
            </a:r>
            <a:r>
              <a:rPr dirty="0"/>
              <a:t> </a:t>
            </a:r>
            <a:r>
              <a:rPr dirty="0" err="1"/>
              <a:t>initialement</a:t>
            </a:r>
            <a:r>
              <a:rPr dirty="0"/>
              <a:t> et doit </a:t>
            </a:r>
            <a:r>
              <a:rPr dirty="0" err="1"/>
              <a:t>communiquer</a:t>
            </a:r>
            <a:r>
              <a:rPr dirty="0"/>
              <a:t> avec le </a:t>
            </a:r>
            <a:r>
              <a:rPr dirty="0" err="1"/>
              <a:t>prescripteur</a:t>
            </a:r>
            <a:r>
              <a:rPr dirty="0"/>
              <a:t> </a:t>
            </a: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amorce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1000"/>
            </a:pPr>
            <a:r>
              <a:rPr dirty="0" err="1"/>
              <a:t>Lorsqu’il</a:t>
            </a:r>
            <a:r>
              <a:rPr dirty="0"/>
              <a:t> y a un signal </a:t>
            </a:r>
            <a:r>
              <a:rPr dirty="0" err="1"/>
              <a:t>d’alarme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un </a:t>
            </a:r>
            <a:r>
              <a:rPr dirty="0" err="1"/>
              <a:t>facteur</a:t>
            </a:r>
            <a:r>
              <a:rPr dirty="0"/>
              <a:t> </a:t>
            </a:r>
            <a:r>
              <a:rPr dirty="0" err="1"/>
              <a:t>d’exclusion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référer</a:t>
            </a:r>
            <a:r>
              <a:rPr dirty="0"/>
              <a:t> le patient à son MD </a:t>
            </a:r>
            <a:r>
              <a:rPr dirty="0" err="1"/>
              <a:t>traitant</a:t>
            </a:r>
            <a:r>
              <a:rPr dirty="0"/>
              <a:t> avec un </a:t>
            </a:r>
            <a:r>
              <a:rPr dirty="0" err="1"/>
              <a:t>formulaire</a:t>
            </a:r>
            <a:r>
              <a:rPr dirty="0"/>
              <a:t> </a:t>
            </a:r>
            <a:r>
              <a:rPr dirty="0" err="1"/>
              <a:t>justifiant</a:t>
            </a:r>
            <a:r>
              <a:rPr dirty="0"/>
              <a:t> la raison pour </a:t>
            </a:r>
            <a:r>
              <a:rPr dirty="0" err="1"/>
              <a:t>laquelle</a:t>
            </a:r>
            <a:r>
              <a:rPr dirty="0"/>
              <a:t> il </a:t>
            </a:r>
            <a:r>
              <a:rPr dirty="0" err="1"/>
              <a:t>n’a</a:t>
            </a:r>
            <a:r>
              <a:rPr dirty="0"/>
              <a:t> pas </a:t>
            </a:r>
            <a:r>
              <a:rPr dirty="0" err="1"/>
              <a:t>pu</a:t>
            </a:r>
            <a:r>
              <a:rPr dirty="0"/>
              <a:t> </a:t>
            </a:r>
            <a:r>
              <a:rPr dirty="0" err="1"/>
              <a:t>represcrire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de manière </a:t>
            </a:r>
            <a:r>
              <a:rPr dirty="0" err="1"/>
              <a:t>autonome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3" name="Shape 4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Notes au </a:t>
            </a:r>
            <a:r>
              <a:rPr dirty="0" err="1"/>
              <a:t>pharmacien</a:t>
            </a:r>
            <a:r>
              <a:rPr dirty="0"/>
              <a:t> GMF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/>
              <a:t>Nouvelles situations </a:t>
            </a:r>
            <a:r>
              <a:rPr dirty="0" err="1"/>
              <a:t>où</a:t>
            </a:r>
            <a:r>
              <a:rPr dirty="0"/>
              <a:t>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amorcer</a:t>
            </a:r>
            <a:r>
              <a:rPr lang="fr-CA" dirty="0"/>
              <a:t> </a:t>
            </a:r>
            <a:r>
              <a:rPr dirty="0"/>
              <a:t>: TAP, N/V </a:t>
            </a:r>
            <a:r>
              <a:rPr dirty="0" err="1"/>
              <a:t>légers</a:t>
            </a:r>
            <a:r>
              <a:rPr dirty="0"/>
              <a:t> à </a:t>
            </a:r>
            <a:r>
              <a:rPr dirty="0" err="1"/>
              <a:t>modérés</a:t>
            </a:r>
            <a:r>
              <a:rPr dirty="0"/>
              <a:t>, </a:t>
            </a:r>
            <a:r>
              <a:rPr dirty="0" err="1"/>
              <a:t>dermatite</a:t>
            </a:r>
            <a:r>
              <a:rPr dirty="0"/>
              <a:t> de contact, </a:t>
            </a:r>
            <a:r>
              <a:rPr dirty="0" err="1"/>
              <a:t>dyspepsie</a:t>
            </a:r>
            <a:r>
              <a:rPr dirty="0"/>
              <a:t> et RGO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Pour la cessation </a:t>
            </a:r>
            <a:r>
              <a:rPr dirty="0" err="1"/>
              <a:t>tabagique</a:t>
            </a:r>
            <a:r>
              <a:rPr dirty="0"/>
              <a:t>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dorénavant</a:t>
            </a:r>
            <a:r>
              <a:rPr dirty="0"/>
              <a:t> </a:t>
            </a:r>
            <a:r>
              <a:rPr dirty="0" err="1"/>
              <a:t>prescrire</a:t>
            </a:r>
            <a:r>
              <a:rPr dirty="0"/>
              <a:t> la varenicline et le bupropion.</a:t>
            </a:r>
          </a:p>
          <a:p>
            <a:endParaRPr dirty="0"/>
          </a:p>
          <a:p>
            <a:pPr>
              <a:defRPr b="1"/>
            </a:pPr>
            <a:r>
              <a:rPr dirty="0"/>
              <a:t>Points de communication aux MD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 err="1"/>
              <a:t>Plusieurs</a:t>
            </a:r>
            <a:r>
              <a:rPr dirty="0"/>
              <a:t> situations sans diagnostic </a:t>
            </a:r>
            <a:r>
              <a:rPr dirty="0" err="1"/>
              <a:t>nécessaire</a:t>
            </a:r>
            <a:r>
              <a:rPr dirty="0"/>
              <a:t>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ajoutées</a:t>
            </a:r>
            <a:r>
              <a:rPr dirty="0"/>
              <a:t> dans la </a:t>
            </a:r>
            <a:r>
              <a:rPr dirty="0" err="1"/>
              <a:t>liste</a:t>
            </a:r>
            <a:r>
              <a:rPr dirty="0"/>
              <a:t> pour </a:t>
            </a:r>
            <a:r>
              <a:rPr dirty="0" err="1"/>
              <a:t>permettre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d’amorcer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 err="1"/>
              <a:t>Notamment</a:t>
            </a:r>
            <a:r>
              <a:rPr dirty="0"/>
              <a:t>, </a:t>
            </a:r>
            <a:r>
              <a:rPr dirty="0" err="1"/>
              <a:t>comme</a:t>
            </a:r>
            <a:r>
              <a:rPr dirty="0"/>
              <a:t> </a:t>
            </a:r>
            <a:r>
              <a:rPr dirty="0" err="1"/>
              <a:t>nouveautés</a:t>
            </a:r>
            <a:r>
              <a:rPr dirty="0"/>
              <a:t>, nous </a:t>
            </a:r>
            <a:r>
              <a:rPr dirty="0" err="1"/>
              <a:t>retrouvons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accéléré</a:t>
            </a:r>
            <a:r>
              <a:rPr dirty="0"/>
              <a:t> pour les </a:t>
            </a:r>
            <a:r>
              <a:rPr dirty="0" err="1"/>
              <a:t>partenaires</a:t>
            </a:r>
            <a:r>
              <a:rPr dirty="0"/>
              <a:t>, les N/V </a:t>
            </a:r>
            <a:r>
              <a:rPr dirty="0" err="1"/>
              <a:t>légers</a:t>
            </a:r>
            <a:r>
              <a:rPr dirty="0"/>
              <a:t> à </a:t>
            </a:r>
            <a:r>
              <a:rPr dirty="0" err="1"/>
              <a:t>modérés</a:t>
            </a:r>
            <a:r>
              <a:rPr dirty="0"/>
              <a:t>, la </a:t>
            </a:r>
            <a:r>
              <a:rPr dirty="0" err="1"/>
              <a:t>dermatite</a:t>
            </a:r>
            <a:r>
              <a:rPr dirty="0"/>
              <a:t> de contact et la </a:t>
            </a:r>
            <a:r>
              <a:rPr dirty="0" err="1"/>
              <a:t>dyspepsie</a:t>
            </a:r>
            <a:r>
              <a:rPr dirty="0"/>
              <a:t>/RGO. 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/>
              <a:t>De plus, 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amorcer</a:t>
            </a:r>
            <a:r>
              <a:rPr dirty="0"/>
              <a:t> la contraception </a:t>
            </a:r>
            <a:r>
              <a:rPr dirty="0" err="1"/>
              <a:t>hormonale</a:t>
            </a:r>
            <a:r>
              <a:rPr dirty="0"/>
              <a:t> (x 6 </a:t>
            </a:r>
            <a:r>
              <a:rPr dirty="0" err="1"/>
              <a:t>mois</a:t>
            </a:r>
            <a:r>
              <a:rPr dirty="0"/>
              <a:t>) sans que la contraception </a:t>
            </a:r>
            <a:r>
              <a:rPr dirty="0" err="1"/>
              <a:t>hormonale</a:t>
            </a:r>
            <a:r>
              <a:rPr dirty="0"/>
              <a:t> </a:t>
            </a:r>
            <a:r>
              <a:rPr dirty="0" err="1"/>
              <a:t>d’urgence</a:t>
            </a:r>
            <a:r>
              <a:rPr dirty="0"/>
              <a:t> </a:t>
            </a:r>
            <a:r>
              <a:rPr dirty="0" err="1"/>
              <a:t>ait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prescrite</a:t>
            </a:r>
            <a:r>
              <a:rPr dirty="0"/>
              <a:t>.</a:t>
            </a:r>
            <a:endParaRPr strike="sngStrike" dirty="0"/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/>
              <a:t>Des </a:t>
            </a:r>
            <a:r>
              <a:rPr dirty="0" err="1"/>
              <a:t>spécificités</a:t>
            </a:r>
            <a:r>
              <a:rPr dirty="0"/>
              <a:t> </a:t>
            </a:r>
            <a:r>
              <a:rPr dirty="0" err="1"/>
              <a:t>doivent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respectées</a:t>
            </a:r>
            <a:r>
              <a:rPr dirty="0"/>
              <a:t> pour </a:t>
            </a:r>
            <a:r>
              <a:rPr dirty="0" err="1"/>
              <a:t>certaines</a:t>
            </a:r>
            <a:r>
              <a:rPr dirty="0"/>
              <a:t> conditions </a:t>
            </a:r>
            <a:r>
              <a:rPr dirty="0" err="1"/>
              <a:t>tel</a:t>
            </a:r>
            <a:r>
              <a:rPr dirty="0"/>
              <a:t> que </a:t>
            </a:r>
            <a:r>
              <a:rPr dirty="0" err="1"/>
              <a:t>mentionnées</a:t>
            </a:r>
            <a:r>
              <a:rPr dirty="0"/>
              <a:t> sur la diapositive.  </a:t>
            </a:r>
            <a:endParaRPr strike="sngStrike" dirty="0"/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/>
              <a:t>La communication du </a:t>
            </a:r>
            <a:r>
              <a:rPr dirty="0" err="1"/>
              <a:t>pharmacien</a:t>
            </a:r>
            <a:r>
              <a:rPr dirty="0"/>
              <a:t> au </a:t>
            </a:r>
            <a:r>
              <a:rPr dirty="0" err="1"/>
              <a:t>responsable</a:t>
            </a:r>
            <a:r>
              <a:rPr dirty="0"/>
              <a:t> du </a:t>
            </a:r>
            <a:r>
              <a:rPr dirty="0" err="1"/>
              <a:t>suivi</a:t>
            </a:r>
            <a:r>
              <a:rPr dirty="0"/>
              <a:t> </a:t>
            </a:r>
            <a:r>
              <a:rPr dirty="0" err="1"/>
              <a:t>clinique</a:t>
            </a:r>
            <a:r>
              <a:rPr dirty="0"/>
              <a:t> </a:t>
            </a:r>
            <a:r>
              <a:rPr dirty="0" err="1"/>
              <a:t>n’est</a:t>
            </a:r>
            <a:r>
              <a:rPr dirty="0"/>
              <a:t> pas </a:t>
            </a:r>
            <a:r>
              <a:rPr dirty="0" err="1"/>
              <a:t>obligatoire</a:t>
            </a:r>
            <a:r>
              <a:rPr lang="fr-CA" dirty="0"/>
              <a:t>,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seulement</a:t>
            </a:r>
            <a:r>
              <a:rPr dirty="0"/>
              <a:t> </a:t>
            </a:r>
            <a:r>
              <a:rPr dirty="0" err="1"/>
              <a:t>lorsque</a:t>
            </a:r>
            <a:r>
              <a:rPr dirty="0"/>
              <a:t> </a:t>
            </a:r>
            <a:r>
              <a:rPr dirty="0" err="1"/>
              <a:t>jugé</a:t>
            </a:r>
            <a:r>
              <a:rPr lang="fr-CA" dirty="0"/>
              <a:t>e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  <a:defRPr sz="1100"/>
            </a:pPr>
            <a:r>
              <a:rPr dirty="0"/>
              <a:t>TAP (en lien avec le </a:t>
            </a:r>
            <a:r>
              <a:rPr dirty="0" err="1"/>
              <a:t>programme</a:t>
            </a:r>
            <a:r>
              <a:rPr dirty="0"/>
              <a:t> de </a:t>
            </a:r>
            <a:r>
              <a:rPr lang="fr-CA" dirty="0"/>
              <a:t>s</a:t>
            </a:r>
            <a:r>
              <a:rPr dirty="0" err="1"/>
              <a:t>anté</a:t>
            </a:r>
            <a:r>
              <a:rPr dirty="0"/>
              <a:t> </a:t>
            </a:r>
            <a:r>
              <a:rPr dirty="0" err="1"/>
              <a:t>publique</a:t>
            </a:r>
            <a:r>
              <a:rPr dirty="0"/>
              <a:t>) vise </a:t>
            </a:r>
            <a:r>
              <a:rPr dirty="0" err="1"/>
              <a:t>l’amorce</a:t>
            </a:r>
            <a:r>
              <a:rPr dirty="0"/>
              <a:t> du </a:t>
            </a:r>
            <a:r>
              <a:rPr dirty="0" err="1"/>
              <a:t>traitement</a:t>
            </a:r>
            <a:r>
              <a:rPr dirty="0"/>
              <a:t> chez les patients qui </a:t>
            </a:r>
            <a:r>
              <a:rPr dirty="0" err="1"/>
              <a:t>n’iront</a:t>
            </a:r>
            <a:r>
              <a:rPr dirty="0"/>
              <a:t> pas consulter pour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évaluation</a:t>
            </a:r>
            <a:r>
              <a:rPr dirty="0"/>
              <a:t>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- Loi 31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PQ_droite_couleur_CMYK.pdf" descr="OPQ_droite_couleur_CMY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62" y="703298"/>
            <a:ext cx="3222887" cy="838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Croix_Loi31-42.png" descr="Croix_Loi31-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294" y="222087"/>
            <a:ext cx="5258812" cy="603695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aux angles arrondis"/>
          <p:cNvSpPr/>
          <p:nvPr/>
        </p:nvSpPr>
        <p:spPr>
          <a:xfrm>
            <a:off x="-182993" y="7634543"/>
            <a:ext cx="7417136" cy="1175860"/>
          </a:xfrm>
          <a:prstGeom prst="roundRect">
            <a:avLst>
              <a:gd name="adj" fmla="val 16201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Votre pharmacien est maintenant autorisé à exercer de nouvelles activités professionnelles"/>
          <p:cNvSpPr txBox="1"/>
          <p:nvPr/>
        </p:nvSpPr>
        <p:spPr>
          <a:xfrm>
            <a:off x="597693" y="7916483"/>
            <a:ext cx="6410382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200"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Votre pharmacien est maintenant autorisé à exercer de nouvelles activités professionnelles</a:t>
            </a:r>
          </a:p>
        </p:txBody>
      </p:sp>
      <p:pic>
        <p:nvPicPr>
          <p:cNvPr id="15" name="Entete_Loi31-41.png" descr="Entete_Loi31-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46" y="3416679"/>
            <a:ext cx="6953547" cy="292024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499" y="1273790"/>
            <a:ext cx="11607802" cy="671802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Sous-titre de la diapositive</a:t>
            </a:r>
          </a:p>
        </p:txBody>
      </p:sp>
      <p:sp>
        <p:nvSpPr>
          <p:cNvPr id="110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aux angles arrondis"/>
          <p:cNvSpPr/>
          <p:nvPr/>
        </p:nvSpPr>
        <p:spPr>
          <a:xfrm>
            <a:off x="2082784" y="4072694"/>
            <a:ext cx="8839232" cy="3570085"/>
          </a:xfrm>
          <a:prstGeom prst="roundRect">
            <a:avLst>
              <a:gd name="adj" fmla="val 22775"/>
            </a:avLst>
          </a:pr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66242" y="4606373"/>
            <a:ext cx="7472316" cy="294333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  <a:lvl2pPr>
              <a:defRPr sz="3000">
                <a:solidFill>
                  <a:srgbClr val="FFFFFF"/>
                </a:solidFill>
              </a:defRPr>
            </a:lvl2pPr>
            <a:lvl3pPr>
              <a:defRPr sz="3000">
                <a:solidFill>
                  <a:srgbClr val="FFFFFF"/>
                </a:solidFill>
              </a:defRPr>
            </a:lvl3pPr>
            <a:lvl4pPr>
              <a:defRPr sz="3000">
                <a:solidFill>
                  <a:srgbClr val="FFFFFF"/>
                </a:solidFill>
              </a:defRPr>
            </a:lvl4pPr>
            <a:lvl5pPr>
              <a:defRPr sz="3000">
                <a:solidFill>
                  <a:srgbClr val="FFFFFF"/>
                </a:solidFill>
              </a:defRPr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499" y="1273790"/>
            <a:ext cx="11607802" cy="671802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Sous-titre de la diapositive</a:t>
            </a:r>
          </a:p>
        </p:txBody>
      </p:sp>
      <p:sp>
        <p:nvSpPr>
          <p:cNvPr id="121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Titre de diapositive</a:t>
            </a:r>
          </a:p>
        </p:txBody>
      </p:sp>
      <p:sp>
        <p:nvSpPr>
          <p:cNvPr id="1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539717"/>
            <a:ext cx="11607800" cy="6515383"/>
          </a:xfrm>
          <a:prstGeom prst="rect">
            <a:avLst/>
          </a:prstGeom>
        </p:spPr>
        <p:txBody>
          <a:bodyPr lIns="50800" tIns="50800" rIns="50800" bIns="50800"/>
          <a:lstStyle>
            <a:lvl1pPr marL="380999" indent="-380999">
              <a:buSzPct val="80000"/>
              <a:buBlip>
                <a:blip r:embed="rId2"/>
              </a:buBlip>
            </a:lvl1pPr>
            <a:lvl2pPr marL="698500" indent="-317500">
              <a:buSzPct val="123000"/>
              <a:buBlip>
                <a:blip r:embed="rId2"/>
              </a:buBlip>
            </a:lvl2pPr>
            <a:lvl3pPr marL="1079500" indent="-317500">
              <a:buSzPct val="123000"/>
              <a:buBlip>
                <a:blip r:embed="rId2"/>
              </a:buBlip>
            </a:lvl3pPr>
            <a:lvl4pPr marL="1460500" indent="-317500">
              <a:buSzPct val="123000"/>
              <a:buBlip>
                <a:blip r:embed="rId2"/>
              </a:buBlip>
            </a:lvl4pPr>
            <a:lvl5pPr marL="1841500" indent="-317500">
              <a:buSzPct val="123000"/>
              <a:buBlip>
                <a:blip r:embed="rId2"/>
              </a:buBlip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499" y="1273790"/>
            <a:ext cx="11607802" cy="671802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Sous-titre de la diapositive</a:t>
            </a:r>
          </a:p>
        </p:txBody>
      </p:sp>
      <p:sp>
        <p:nvSpPr>
          <p:cNvPr id="13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274684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aux angles arrondis"/>
          <p:cNvSpPr/>
          <p:nvPr/>
        </p:nvSpPr>
        <p:spPr>
          <a:xfrm>
            <a:off x="5928118" y="487860"/>
            <a:ext cx="7373152" cy="2012022"/>
          </a:xfrm>
          <a:prstGeom prst="roundRect">
            <a:avLst>
              <a:gd name="adj" fmla="val 9468"/>
            </a:avLst>
          </a:pr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0" name="Rectangle aux angles arrondis"/>
          <p:cNvSpPr/>
          <p:nvPr/>
        </p:nvSpPr>
        <p:spPr>
          <a:xfrm>
            <a:off x="-296470" y="487860"/>
            <a:ext cx="7373152" cy="2012022"/>
          </a:xfrm>
          <a:prstGeom prst="roundRect">
            <a:avLst>
              <a:gd name="adj" fmla="val 9468"/>
            </a:avLst>
          </a:prstGeom>
          <a:solidFill>
            <a:srgbClr val="0096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1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4684"/>
            <a:ext cx="11607800" cy="6100416"/>
          </a:xfrm>
          <a:prstGeom prst="rect">
            <a:avLst/>
          </a:prstGeom>
        </p:spPr>
        <p:txBody>
          <a:bodyPr lIns="50800" tIns="50800" rIns="50800" bIns="50800"/>
          <a:lstStyle>
            <a:lvl1pPr marL="380999" indent="-380999">
              <a:buSzPct val="80000"/>
              <a:buBlip>
                <a:blip r:embed="rId2"/>
              </a:buBlip>
            </a:lvl1pPr>
            <a:lvl2pPr marL="698500" indent="-317500">
              <a:buSzPct val="123000"/>
              <a:buBlip>
                <a:blip r:embed="rId2"/>
              </a:buBlip>
            </a:lvl2pPr>
            <a:lvl3pPr marL="1079500" indent="-317500">
              <a:buSzPct val="123000"/>
              <a:buBlip>
                <a:blip r:embed="rId2"/>
              </a:buBlip>
            </a:lvl3pPr>
            <a:lvl4pPr marL="1460500" indent="-317500">
              <a:buSzPct val="123000"/>
              <a:buBlip>
                <a:blip r:embed="rId2"/>
              </a:buBlip>
            </a:lvl4pPr>
            <a:lvl5pPr marL="1841500" indent="-317500">
              <a:buSzPct val="123000"/>
              <a:buBlip>
                <a:blip r:embed="rId2"/>
              </a:buBlip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2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238673" y="897850"/>
            <a:ext cx="5586771" cy="1092432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Sous-titre de la diapositive</a:t>
            </a:r>
          </a:p>
        </p:txBody>
      </p:sp>
      <p:sp>
        <p:nvSpPr>
          <p:cNvPr id="14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45525" y="726925"/>
            <a:ext cx="6124494" cy="16703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Titre de diapositive</a:t>
            </a:r>
          </a:p>
        </p:txBody>
      </p:sp>
      <p:sp>
        <p:nvSpPr>
          <p:cNvPr id="14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aux angles arrondis"/>
          <p:cNvSpPr/>
          <p:nvPr/>
        </p:nvSpPr>
        <p:spPr>
          <a:xfrm>
            <a:off x="-243495" y="635298"/>
            <a:ext cx="12551723" cy="974067"/>
          </a:xfrm>
          <a:prstGeom prst="roundRect">
            <a:avLst>
              <a:gd name="adj" fmla="val 19557"/>
            </a:avLst>
          </a:pr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4684"/>
            <a:ext cx="11607800" cy="6100416"/>
          </a:xfrm>
          <a:prstGeom prst="rect">
            <a:avLst/>
          </a:prstGeom>
        </p:spPr>
        <p:txBody>
          <a:bodyPr lIns="50800" tIns="50800" rIns="50800" bIns="50800"/>
          <a:lstStyle>
            <a:lvl1pPr marL="381000" indent="-381000">
              <a:buSzPct val="80000"/>
              <a:buBlip>
                <a:blip r:embed="rId2"/>
              </a:buBlip>
            </a:lvl1pPr>
            <a:lvl2pPr marL="698500" indent="-317500">
              <a:buSzPct val="123000"/>
              <a:buBlip>
                <a:blip r:embed="rId2"/>
              </a:buBlip>
            </a:lvl2pPr>
            <a:lvl3pPr marL="1079500" indent="-317500">
              <a:buSzPct val="123000"/>
              <a:buBlip>
                <a:blip r:embed="rId2"/>
              </a:buBlip>
            </a:lvl3pPr>
            <a:lvl4pPr marL="1460500" indent="-317500">
              <a:buSzPct val="123000"/>
              <a:buBlip>
                <a:blip r:embed="rId2"/>
              </a:buBlip>
            </a:lvl4pPr>
            <a:lvl5pPr marL="1841500" indent="-317500">
              <a:buSzPct val="123000"/>
              <a:buBlip>
                <a:blip r:embed="rId2"/>
              </a:buBlip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3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499" y="1948512"/>
            <a:ext cx="11607802" cy="671802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00964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Sous-titre de la diapositive</a:t>
            </a:r>
          </a:p>
        </p:txBody>
      </p:sp>
      <p:sp>
        <p:nvSpPr>
          <p:cNvPr id="15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769266"/>
            <a:ext cx="11607800" cy="8097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Titre de diapositive</a:t>
            </a:r>
          </a:p>
        </p:txBody>
      </p:sp>
      <p:sp>
        <p:nvSpPr>
          <p:cNvPr id="1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63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Sous-titre de la diapositive</a:t>
            </a:r>
          </a:p>
        </p:txBody>
      </p:sp>
      <p:sp>
        <p:nvSpPr>
          <p:cNvPr id="1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2637614"/>
            <a:ext cx="5105400" cy="4044566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ClrTx/>
            </a:lvl1pPr>
            <a:lvl2pPr indent="457200">
              <a:buClrTx/>
            </a:lvl2pPr>
            <a:lvl3pPr indent="914400">
              <a:buClrTx/>
            </a:lvl3pPr>
            <a:lvl4pPr indent="1371600">
              <a:buClrTx/>
            </a:lvl4pPr>
            <a:lvl5pPr indent="1828800">
              <a:buClrTx/>
            </a:lvl5pPr>
          </a:lstStyle>
          <a:p>
            <a:r>
              <a:t>Sous-titre de la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1753916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74" name="christina-victoria-craft-ZHys6xN7sUE-unsplash.jpg"/>
          <p:cNvSpPr>
            <a:spLocks noGrp="1"/>
          </p:cNvSpPr>
          <p:nvPr>
            <p:ph type="pic" idx="21"/>
          </p:nvPr>
        </p:nvSpPr>
        <p:spPr>
          <a:xfrm>
            <a:off x="2785073" y="698499"/>
            <a:ext cx="12518254" cy="8356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hristina-victoria-craft-ZHys6xN7sUE-unsplash.jpg"/>
          <p:cNvSpPr>
            <a:spLocks noGrp="1"/>
          </p:cNvSpPr>
          <p:nvPr>
            <p:ph type="pic" idx="21"/>
          </p:nvPr>
        </p:nvSpPr>
        <p:spPr>
          <a:xfrm>
            <a:off x="2785073" y="698499"/>
            <a:ext cx="12518254" cy="8356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741183"/>
            <a:ext cx="5105400" cy="1771813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83" name="Sous-titre de la diapositiv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2550800"/>
            <a:ext cx="5105400" cy="671802"/>
          </a:xfrm>
          <a:prstGeom prst="rect">
            <a:avLst/>
          </a:prstGeom>
        </p:spPr>
        <p:txBody>
          <a:bodyPr lIns="50800" tIns="50800" rIns="50800" bIns="50800"/>
          <a:lstStyle>
            <a:lvl1pPr defTabSz="581151">
              <a:lnSpc>
                <a:spcPct val="100000"/>
              </a:lnSpc>
              <a:spcBef>
                <a:spcPts val="0"/>
              </a:spcBef>
              <a:buClrTx/>
              <a:defRPr sz="297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Sous-titre de la diapositive</a:t>
            </a:r>
          </a:p>
        </p:txBody>
      </p:sp>
      <p:sp>
        <p:nvSpPr>
          <p:cNvPr id="184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260405"/>
            <a:ext cx="5105400" cy="5812952"/>
          </a:xfrm>
          <a:prstGeom prst="rect">
            <a:avLst/>
          </a:prstGeom>
        </p:spPr>
        <p:txBody>
          <a:bodyPr lIns="50800" tIns="50800" rIns="50800" bIns="50800"/>
          <a:lstStyle>
            <a:lvl1pPr marL="381000" indent="-381000">
              <a:buSzPct val="80000"/>
              <a:buBlip>
                <a:blip r:embed="rId2"/>
              </a:buBlip>
            </a:lvl1pPr>
            <a:lvl2pPr marL="698500" indent="-317500">
              <a:buSzPct val="123000"/>
              <a:buBlip>
                <a:blip r:embed="rId2"/>
              </a:buBlip>
            </a:lvl2pPr>
            <a:lvl3pPr marL="1079500" indent="-317500">
              <a:buSzPct val="123000"/>
              <a:buBlip>
                <a:blip r:embed="rId2"/>
              </a:buBlip>
            </a:lvl3pPr>
            <a:lvl4pPr marL="1460500" indent="-317500">
              <a:buSzPct val="123000"/>
              <a:buBlip>
                <a:blip r:embed="rId2"/>
              </a:buBlip>
            </a:lvl4pPr>
            <a:lvl5pPr marL="1841500" indent="-317500">
              <a:buSzPct val="123000"/>
              <a:buBlip>
                <a:blip r:embed="rId2"/>
              </a:buBlip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000" spc="-159">
                <a:solidFill>
                  <a:srgbClr val="009640"/>
                </a:solidFill>
              </a:defRPr>
            </a:lvl1pPr>
          </a:lstStyle>
          <a:p>
            <a:r>
              <a:t>Titre de section</a:t>
            </a:r>
          </a:p>
        </p:txBody>
      </p:sp>
      <p:sp>
        <p:nvSpPr>
          <p:cNvPr id="19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(2)">
    <p:bg>
      <p:bgPr>
        <a:solidFill>
          <a:srgbClr val="009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000" spc="-159">
                <a:solidFill>
                  <a:srgbClr val="FFFFFF"/>
                </a:solidFill>
              </a:defRPr>
            </a:lvl1pPr>
          </a:lstStyle>
          <a:p>
            <a:r>
              <a:t>Titre de section</a:t>
            </a:r>
          </a:p>
        </p:txBody>
      </p:sp>
      <p:sp>
        <p:nvSpPr>
          <p:cNvPr id="20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- Loi 31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ntete_Loi31-40.png" descr="Entete_Loi31-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8" y="5312119"/>
            <a:ext cx="6958691" cy="395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Croix_Loi31-42.png" descr="Croix_Loi31-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83" y="-91752"/>
            <a:ext cx="6749938" cy="7748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OPQ_droite_couleur_CMYK.pdf" descr="OPQ_droite_couleur_CMYK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62" y="703298"/>
            <a:ext cx="3222887" cy="8384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(3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ercle"/>
          <p:cNvSpPr/>
          <p:nvPr/>
        </p:nvSpPr>
        <p:spPr>
          <a:xfrm>
            <a:off x="-3201843" y="-748916"/>
            <a:ext cx="11251431" cy="11251432"/>
          </a:xfrm>
          <a:prstGeom prst="ellipse">
            <a:avLst/>
          </a:pr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9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6635233" cy="3302000"/>
          </a:xfrm>
          <a:prstGeom prst="rect">
            <a:avLst/>
          </a:prstGeom>
        </p:spPr>
        <p:txBody>
          <a:bodyPr anchor="ctr"/>
          <a:lstStyle>
            <a:lvl1pPr>
              <a:defRPr sz="8000" spc="-159">
                <a:solidFill>
                  <a:srgbClr val="FFFFFF"/>
                </a:solidFill>
              </a:defRPr>
            </a:lvl1pPr>
          </a:lstStyle>
          <a:p>
            <a:r>
              <a:t>Titre de section</a:t>
            </a:r>
          </a:p>
        </p:txBody>
      </p:sp>
      <p:sp>
        <p:nvSpPr>
          <p:cNvPr id="21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(4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ercle"/>
          <p:cNvSpPr/>
          <p:nvPr/>
        </p:nvSpPr>
        <p:spPr>
          <a:xfrm>
            <a:off x="-3201843" y="-748916"/>
            <a:ext cx="11251431" cy="11251432"/>
          </a:xfrm>
          <a:prstGeom prst="ellipse">
            <a:avLst/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8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6635233" cy="3302000"/>
          </a:xfrm>
          <a:prstGeom prst="rect">
            <a:avLst/>
          </a:prstGeom>
        </p:spPr>
        <p:txBody>
          <a:bodyPr anchor="ctr"/>
          <a:lstStyle>
            <a:lvl1pPr>
              <a:defRPr sz="8000" spc="-159">
                <a:solidFill>
                  <a:srgbClr val="FFFFFF"/>
                </a:solidFill>
              </a:defRPr>
            </a:lvl1pPr>
          </a:lstStyle>
          <a:p>
            <a:r>
              <a:t>Titre de section</a:t>
            </a:r>
          </a:p>
        </p:txBody>
      </p:sp>
      <p:sp>
        <p:nvSpPr>
          <p:cNvPr id="2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 (1)">
    <p:bg>
      <p:bgPr>
        <a:solidFill>
          <a:srgbClr val="E67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136817"/>
            <a:ext cx="11607800" cy="5479966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 (2)">
    <p:bg>
      <p:bgPr>
        <a:solidFill>
          <a:srgbClr val="5CB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136817"/>
            <a:ext cx="11607800" cy="5479966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 (3)">
    <p:bg>
      <p:bgPr>
        <a:solidFill>
          <a:srgbClr val="009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136817"/>
            <a:ext cx="11607800" cy="5479966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136817"/>
            <a:ext cx="11607800" cy="5479966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009640"/>
                </a:solidFill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009640"/>
                </a:solidFill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009640"/>
                </a:solidFill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009640"/>
                </a:solidFill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6000" spc="-119">
                <a:solidFill>
                  <a:srgbClr val="009640"/>
                </a:solidFill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(1)">
    <p:bg>
      <p:bgPr>
        <a:solidFill>
          <a:srgbClr val="E67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259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(2)">
    <p:bg>
      <p:bgPr>
        <a:solidFill>
          <a:srgbClr val="5CB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268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(3)">
    <p:bg>
      <p:bgPr>
        <a:solidFill>
          <a:srgbClr val="009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277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defRPr sz="3500">
                <a:solidFill>
                  <a:srgbClr val="00964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28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00964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00964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00964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00964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00964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- Loi 31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PQ_droite_couleur_CMYK.pdf" descr="OPQ_droite_couleur_CMY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62" y="703298"/>
            <a:ext cx="3222887" cy="838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Croix_Loi31-42.png" descr="Croix_Loi31-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4" y="2012976"/>
            <a:ext cx="6810408" cy="7818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Entete_Loi31-40.png" descr="Entete_Loi31-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443" y="427948"/>
            <a:ext cx="6944281" cy="394232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(5)">
    <p:bg>
      <p:bgPr>
        <a:solidFill>
          <a:srgbClr val="FCD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295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96" name="Illustrations_Loi31-09.png" descr="Illustrations_Loi31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75" y="5602275"/>
            <a:ext cx="97536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Forme"/>
          <p:cNvSpPr/>
          <p:nvPr/>
        </p:nvSpPr>
        <p:spPr>
          <a:xfrm rot="16200000">
            <a:off x="7482012" y="4278996"/>
            <a:ext cx="4486802" cy="5694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8" h="20047" extrusionOk="0">
                <a:moveTo>
                  <a:pt x="19009" y="5054"/>
                </a:moveTo>
                <a:cubicBezTo>
                  <a:pt x="17091" y="2253"/>
                  <a:pt x="14211" y="1637"/>
                  <a:pt x="11485" y="986"/>
                </a:cubicBezTo>
                <a:cubicBezTo>
                  <a:pt x="10050" y="643"/>
                  <a:pt x="8619" y="257"/>
                  <a:pt x="7169" y="67"/>
                </a:cubicBezTo>
                <a:cubicBezTo>
                  <a:pt x="4204" y="-322"/>
                  <a:pt x="1073" y="938"/>
                  <a:pt x="688" y="4647"/>
                </a:cubicBezTo>
                <a:cubicBezTo>
                  <a:pt x="555" y="5924"/>
                  <a:pt x="893" y="7211"/>
                  <a:pt x="773" y="8490"/>
                </a:cubicBezTo>
                <a:cubicBezTo>
                  <a:pt x="658" y="9710"/>
                  <a:pt x="138" y="10785"/>
                  <a:pt x="24" y="12005"/>
                </a:cubicBezTo>
                <a:cubicBezTo>
                  <a:pt x="-42" y="12714"/>
                  <a:pt x="32" y="13431"/>
                  <a:pt x="189" y="14112"/>
                </a:cubicBezTo>
                <a:cubicBezTo>
                  <a:pt x="1837" y="21278"/>
                  <a:pt x="8527" y="20521"/>
                  <a:pt x="14402" y="19134"/>
                </a:cubicBezTo>
                <a:cubicBezTo>
                  <a:pt x="15724" y="18822"/>
                  <a:pt x="17061" y="18603"/>
                  <a:pt x="18351" y="18085"/>
                </a:cubicBezTo>
                <a:cubicBezTo>
                  <a:pt x="18870" y="17876"/>
                  <a:pt x="19383" y="17617"/>
                  <a:pt x="19819" y="17168"/>
                </a:cubicBezTo>
                <a:cubicBezTo>
                  <a:pt x="21558" y="15374"/>
                  <a:pt x="21491" y="11899"/>
                  <a:pt x="20675" y="8928"/>
                </a:cubicBezTo>
                <a:cubicBezTo>
                  <a:pt x="20284" y="7508"/>
                  <a:pt x="19762" y="6153"/>
                  <a:pt x="19009" y="5054"/>
                </a:cubicBezTo>
                <a:close/>
              </a:path>
            </a:pathLst>
          </a:cu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" name="Forme"/>
          <p:cNvSpPr/>
          <p:nvPr/>
        </p:nvSpPr>
        <p:spPr>
          <a:xfrm rot="14124855">
            <a:off x="-1351680" y="1995631"/>
            <a:ext cx="8532831" cy="5746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8" h="20047" extrusionOk="0">
                <a:moveTo>
                  <a:pt x="19009" y="5054"/>
                </a:moveTo>
                <a:cubicBezTo>
                  <a:pt x="17091" y="2253"/>
                  <a:pt x="14211" y="1637"/>
                  <a:pt x="11485" y="986"/>
                </a:cubicBezTo>
                <a:cubicBezTo>
                  <a:pt x="10050" y="643"/>
                  <a:pt x="8619" y="257"/>
                  <a:pt x="7169" y="67"/>
                </a:cubicBezTo>
                <a:cubicBezTo>
                  <a:pt x="4204" y="-322"/>
                  <a:pt x="1073" y="938"/>
                  <a:pt x="688" y="4647"/>
                </a:cubicBezTo>
                <a:cubicBezTo>
                  <a:pt x="555" y="5924"/>
                  <a:pt x="893" y="7211"/>
                  <a:pt x="773" y="8490"/>
                </a:cubicBezTo>
                <a:cubicBezTo>
                  <a:pt x="658" y="9710"/>
                  <a:pt x="138" y="10785"/>
                  <a:pt x="24" y="12005"/>
                </a:cubicBezTo>
                <a:cubicBezTo>
                  <a:pt x="-42" y="12714"/>
                  <a:pt x="32" y="13431"/>
                  <a:pt x="189" y="14112"/>
                </a:cubicBezTo>
                <a:cubicBezTo>
                  <a:pt x="1837" y="21278"/>
                  <a:pt x="8527" y="20521"/>
                  <a:pt x="14402" y="19134"/>
                </a:cubicBezTo>
                <a:cubicBezTo>
                  <a:pt x="15724" y="18822"/>
                  <a:pt x="17061" y="18603"/>
                  <a:pt x="18351" y="18085"/>
                </a:cubicBezTo>
                <a:cubicBezTo>
                  <a:pt x="18870" y="17876"/>
                  <a:pt x="19383" y="17617"/>
                  <a:pt x="19819" y="17168"/>
                </a:cubicBezTo>
                <a:cubicBezTo>
                  <a:pt x="21558" y="15374"/>
                  <a:pt x="21491" y="11899"/>
                  <a:pt x="20675" y="8928"/>
                </a:cubicBezTo>
                <a:cubicBezTo>
                  <a:pt x="20284" y="7508"/>
                  <a:pt x="19762" y="6153"/>
                  <a:pt x="19009" y="5054"/>
                </a:cubicBezTo>
                <a:close/>
              </a:path>
            </a:pathLst>
          </a:custGeom>
          <a:solidFill>
            <a:srgbClr val="D9EB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" name="Forme"/>
          <p:cNvSpPr/>
          <p:nvPr/>
        </p:nvSpPr>
        <p:spPr>
          <a:xfrm rot="16200000">
            <a:off x="7482012" y="-357872"/>
            <a:ext cx="4486802" cy="5694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8" h="20047" extrusionOk="0">
                <a:moveTo>
                  <a:pt x="19009" y="5054"/>
                </a:moveTo>
                <a:cubicBezTo>
                  <a:pt x="17091" y="2253"/>
                  <a:pt x="14211" y="1637"/>
                  <a:pt x="11485" y="986"/>
                </a:cubicBezTo>
                <a:cubicBezTo>
                  <a:pt x="10050" y="643"/>
                  <a:pt x="8619" y="257"/>
                  <a:pt x="7169" y="67"/>
                </a:cubicBezTo>
                <a:cubicBezTo>
                  <a:pt x="4204" y="-322"/>
                  <a:pt x="1073" y="938"/>
                  <a:pt x="688" y="4647"/>
                </a:cubicBezTo>
                <a:cubicBezTo>
                  <a:pt x="555" y="5924"/>
                  <a:pt x="893" y="7211"/>
                  <a:pt x="773" y="8490"/>
                </a:cubicBezTo>
                <a:cubicBezTo>
                  <a:pt x="658" y="9710"/>
                  <a:pt x="138" y="10785"/>
                  <a:pt x="24" y="12005"/>
                </a:cubicBezTo>
                <a:cubicBezTo>
                  <a:pt x="-42" y="12714"/>
                  <a:pt x="32" y="13431"/>
                  <a:pt x="189" y="14112"/>
                </a:cubicBezTo>
                <a:cubicBezTo>
                  <a:pt x="1837" y="21278"/>
                  <a:pt x="8527" y="20521"/>
                  <a:pt x="14402" y="19134"/>
                </a:cubicBezTo>
                <a:cubicBezTo>
                  <a:pt x="15724" y="18822"/>
                  <a:pt x="17061" y="18603"/>
                  <a:pt x="18351" y="18085"/>
                </a:cubicBezTo>
                <a:cubicBezTo>
                  <a:pt x="18870" y="17876"/>
                  <a:pt x="19383" y="17617"/>
                  <a:pt x="19819" y="17168"/>
                </a:cubicBezTo>
                <a:cubicBezTo>
                  <a:pt x="21558" y="15374"/>
                  <a:pt x="21491" y="11899"/>
                  <a:pt x="20675" y="8928"/>
                </a:cubicBezTo>
                <a:cubicBezTo>
                  <a:pt x="20284" y="7508"/>
                  <a:pt x="19762" y="6153"/>
                  <a:pt x="19009" y="5054"/>
                </a:cubicBezTo>
                <a:close/>
              </a:path>
            </a:pathLst>
          </a:cu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50624" y="1063736"/>
            <a:ext cx="5549578" cy="2471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  <a:lvl2pPr indent="4572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2pPr>
            <a:lvl3pPr indent="9144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3pPr>
            <a:lvl4pPr indent="13716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4pPr>
            <a:lvl5pPr indent="1828800" algn="ctr">
              <a:lnSpc>
                <a:spcPct val="80000"/>
              </a:lnSpc>
              <a:spcBef>
                <a:spcPts val="0"/>
              </a:spcBef>
              <a:buClrTx/>
              <a:defRPr sz="12000" b="1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8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418296" y="5801641"/>
            <a:ext cx="4614235" cy="3004559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30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1210126"/>
            <a:ext cx="9037147" cy="5366953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spcBef>
                <a:spcPts val="0"/>
              </a:spcBef>
              <a:buClrTx/>
              <a:defRPr sz="6000" spc="-119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  <a:lvl2pPr indent="457200">
              <a:spcBef>
                <a:spcPts val="0"/>
              </a:spcBef>
              <a:buClrTx/>
              <a:defRPr sz="6000" spc="-119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2pPr>
            <a:lvl3pPr indent="914400">
              <a:spcBef>
                <a:spcPts val="0"/>
              </a:spcBef>
              <a:buClrTx/>
              <a:defRPr sz="6000" spc="-119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3pPr>
            <a:lvl4pPr indent="1371600">
              <a:spcBef>
                <a:spcPts val="0"/>
              </a:spcBef>
              <a:buClrTx/>
              <a:defRPr sz="6000" spc="-119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4pPr>
            <a:lvl5pPr indent="1828800">
              <a:spcBef>
                <a:spcPts val="0"/>
              </a:spcBef>
              <a:buClrTx/>
              <a:defRPr sz="6000" spc="-119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5pPr>
          </a:lstStyle>
          <a:p>
            <a:r>
              <a:t>« Citation intéressante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958078"/>
            <a:ext cx="10566400" cy="461060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Attribution</a:t>
            </a:r>
          </a:p>
        </p:txBody>
      </p:sp>
      <p:sp>
        <p:nvSpPr>
          <p:cNvPr id="318" name="’’"/>
          <p:cNvSpPr txBox="1"/>
          <p:nvPr/>
        </p:nvSpPr>
        <p:spPr>
          <a:xfrm>
            <a:off x="9360505" y="-1666526"/>
            <a:ext cx="3957316" cy="1076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0" spc="-5600">
                <a:solidFill>
                  <a:srgbClr val="00964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’’</a:t>
            </a:r>
          </a:p>
        </p:txBody>
      </p:sp>
      <p:sp>
        <p:nvSpPr>
          <p:cNvPr id="3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 (2)">
    <p:bg>
      <p:bgPr>
        <a:solidFill>
          <a:srgbClr val="009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859469"/>
            <a:ext cx="9038012" cy="5717610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  <a:lvl2pPr indent="457200"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2pPr>
            <a:lvl3pPr indent="914400"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3pPr>
            <a:lvl4pPr indent="1371600"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4pPr>
            <a:lvl5pPr indent="1828800">
              <a:spcBef>
                <a:spcPts val="0"/>
              </a:spcBef>
              <a:buClrTx/>
              <a:defRPr sz="6000" spc="-119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5pPr>
          </a:lstStyle>
          <a:p>
            <a:r>
              <a:t>« Citation intéressante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958078"/>
            <a:ext cx="10566400" cy="461060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Attribution</a:t>
            </a:r>
          </a:p>
        </p:txBody>
      </p:sp>
      <p:sp>
        <p:nvSpPr>
          <p:cNvPr id="328" name="’’"/>
          <p:cNvSpPr txBox="1"/>
          <p:nvPr/>
        </p:nvSpPr>
        <p:spPr>
          <a:xfrm>
            <a:off x="9360505" y="-1666526"/>
            <a:ext cx="3957316" cy="1076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0" spc="-5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’’</a:t>
            </a:r>
          </a:p>
        </p:txBody>
      </p:sp>
      <p:sp>
        <p:nvSpPr>
          <p:cNvPr id="32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hristina-victoria-craft-ZHys6xN7sUE-unsplash.jpg"/>
          <p:cNvSpPr>
            <a:spLocks noGrp="1"/>
          </p:cNvSpPr>
          <p:nvPr>
            <p:ph type="pic" idx="21"/>
          </p:nvPr>
        </p:nvSpPr>
        <p:spPr>
          <a:xfrm>
            <a:off x="-3462247" y="701538"/>
            <a:ext cx="12523215" cy="83599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7" name="gabrielle-rocha-rios-nm68LU14GLs-unsplash.jpg"/>
          <p:cNvSpPr>
            <a:spLocks noGrp="1"/>
          </p:cNvSpPr>
          <p:nvPr>
            <p:ph type="pic" sz="quarter" idx="22"/>
          </p:nvPr>
        </p:nvSpPr>
        <p:spPr>
          <a:xfrm>
            <a:off x="6547218" y="698500"/>
            <a:ext cx="5942864" cy="3962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8" name="brett-jordan-pDFJp1u0prE-unsplash.jpg"/>
          <p:cNvSpPr>
            <a:spLocks noGrp="1"/>
          </p:cNvSpPr>
          <p:nvPr>
            <p:ph type="pic" sz="quarter" idx="23"/>
          </p:nvPr>
        </p:nvSpPr>
        <p:spPr>
          <a:xfrm>
            <a:off x="6724650" y="4984750"/>
            <a:ext cx="5588000" cy="4191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brett-jordan-pDFJp1u0prE-unsplash.jpg"/>
          <p:cNvSpPr>
            <a:spLocks noGrp="1"/>
          </p:cNvSpPr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ermetu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4436578" cy="46106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540060">
              <a:lnSpc>
                <a:spcPct val="100000"/>
              </a:lnSpc>
              <a:spcBef>
                <a:spcPts val="0"/>
              </a:spcBef>
              <a:buClrTx/>
              <a:defRPr sz="2760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Auteur et date</a:t>
            </a:r>
          </a:p>
        </p:txBody>
      </p:sp>
      <p:pic>
        <p:nvPicPr>
          <p:cNvPr id="362" name="OPQ_droite_couleur_CMYK.pdf" descr="OPQ_droite_couleur_CMY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9" y="7585074"/>
            <a:ext cx="3222888" cy="838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Croix_Loi31-42.png" descr="Croix_Loi31-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41" y="129637"/>
            <a:ext cx="4753893" cy="5457324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5859" y="9235897"/>
            <a:ext cx="313082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PQ_droite_couleur_CMYK.pdf" descr="OPQ_droite_couleur_CMY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62" y="703298"/>
            <a:ext cx="3222887" cy="83847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73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- en bas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540060">
              <a:lnSpc>
                <a:spcPct val="100000"/>
              </a:lnSpc>
              <a:spcBef>
                <a:spcPts val="0"/>
              </a:spcBef>
              <a:buClrTx/>
              <a:defRPr sz="2760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Auteur et date</a:t>
            </a:r>
          </a:p>
        </p:txBody>
      </p:sp>
      <p:sp>
        <p:nvSpPr>
          <p:cNvPr id="5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7871" y="293406"/>
            <a:ext cx="11609058" cy="2312058"/>
          </a:xfrm>
          <a:prstGeom prst="rect">
            <a:avLst/>
          </a:prstGeom>
        </p:spPr>
        <p:txBody>
          <a:bodyPr anchor="b"/>
          <a:lstStyle>
            <a:lvl1pPr>
              <a:defRPr sz="8000" spc="-159">
                <a:solidFill>
                  <a:srgbClr val="303030"/>
                </a:solidFill>
              </a:defRPr>
            </a:lvl1pPr>
          </a:lstStyle>
          <a:p>
            <a:r>
              <a:t>Titre de présentation</a:t>
            </a:r>
          </a:p>
        </p:txBody>
      </p:sp>
      <p:sp>
        <p:nvSpPr>
          <p:cNvPr id="5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7871" y="2869465"/>
            <a:ext cx="11607801" cy="3302001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  <a:lvl2pPr indent="4572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2pPr>
            <a:lvl3pPr indent="9144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3pPr>
            <a:lvl4pPr indent="13716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4pPr>
            <a:lvl5pPr indent="18288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5pPr>
          </a:lstStyle>
          <a:p>
            <a:r>
              <a:t>Sous-titre de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4" name="OPQ_droite_couleur_CMYK.pdf" descr="OPQ_droite_couleur_CMY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9" y="7585074"/>
            <a:ext cx="3222888" cy="83847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5859" y="9235897"/>
            <a:ext cx="313082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oix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roix_Loi31-42.png" descr="Croix_Loi31-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991" y="-438428"/>
            <a:ext cx="4753892" cy="545732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540060">
              <a:lnSpc>
                <a:spcPct val="100000"/>
              </a:lnSpc>
              <a:spcBef>
                <a:spcPts val="0"/>
              </a:spcBef>
              <a:buClrTx/>
              <a:defRPr sz="2760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Auteur et date</a:t>
            </a:r>
          </a:p>
        </p:txBody>
      </p:sp>
      <p:sp>
        <p:nvSpPr>
          <p:cNvPr id="64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7871" y="293406"/>
            <a:ext cx="11609058" cy="2312058"/>
          </a:xfrm>
          <a:prstGeom prst="rect">
            <a:avLst/>
          </a:prstGeom>
        </p:spPr>
        <p:txBody>
          <a:bodyPr anchor="b"/>
          <a:lstStyle>
            <a:lvl1pPr>
              <a:defRPr sz="8000" spc="-159">
                <a:solidFill>
                  <a:srgbClr val="303030"/>
                </a:solidFill>
              </a:defRPr>
            </a:lvl1pPr>
          </a:lstStyle>
          <a:p>
            <a:r>
              <a:t>Titre de présentation</a:t>
            </a:r>
          </a:p>
        </p:txBody>
      </p:sp>
      <p:sp>
        <p:nvSpPr>
          <p:cNvPr id="6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7871" y="2869465"/>
            <a:ext cx="11607801" cy="3302001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  <a:lvl2pPr indent="4572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2pPr>
            <a:lvl3pPr indent="9144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3pPr>
            <a:lvl4pPr indent="13716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4pPr>
            <a:lvl5pPr indent="18288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5pPr>
          </a:lstStyle>
          <a:p>
            <a:r>
              <a:t>Sous-titre de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Loi 31 sur la pharmacie"/>
          <p:cNvSpPr txBox="1"/>
          <p:nvPr/>
        </p:nvSpPr>
        <p:spPr>
          <a:xfrm>
            <a:off x="10424782" y="9235896"/>
            <a:ext cx="1987031" cy="27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929292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Loi 31 sur la pharmacie</a:t>
            </a:r>
          </a:p>
        </p:txBody>
      </p:sp>
      <p:sp>
        <p:nvSpPr>
          <p:cNvPr id="6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434249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logo 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roix_Loi31-42.png" descr="Croix_Loi31-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325" y="219572"/>
            <a:ext cx="4753892" cy="545732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540060">
              <a:lnSpc>
                <a:spcPct val="100000"/>
              </a:lnSpc>
              <a:spcBef>
                <a:spcPts val="0"/>
              </a:spcBef>
              <a:buClrTx/>
              <a:defRPr sz="2760">
                <a:solidFill>
                  <a:srgbClr val="00000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Auteur et date</a:t>
            </a:r>
          </a:p>
        </p:txBody>
      </p:sp>
      <p:sp>
        <p:nvSpPr>
          <p:cNvPr id="76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7871" y="293406"/>
            <a:ext cx="11609058" cy="2312058"/>
          </a:xfrm>
          <a:prstGeom prst="rect">
            <a:avLst/>
          </a:prstGeom>
        </p:spPr>
        <p:txBody>
          <a:bodyPr anchor="b"/>
          <a:lstStyle>
            <a:lvl1pPr>
              <a:defRPr sz="8000" spc="-159">
                <a:solidFill>
                  <a:srgbClr val="303030"/>
                </a:solidFill>
              </a:defRPr>
            </a:lvl1pPr>
          </a:lstStyle>
          <a:p>
            <a:r>
              <a:t>Titre de présentation</a:t>
            </a:r>
          </a:p>
        </p:txBody>
      </p:sp>
      <p:sp>
        <p:nvSpPr>
          <p:cNvPr id="77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7871" y="2869465"/>
            <a:ext cx="11607801" cy="3302001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  <a:lvl2pPr indent="4572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2pPr>
            <a:lvl3pPr indent="9144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3pPr>
            <a:lvl4pPr indent="13716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4pPr>
            <a:lvl5pPr indent="18288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5pPr>
          </a:lstStyle>
          <a:p>
            <a:r>
              <a:t>Sous-titre de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Image"/>
          <p:cNvSpPr>
            <a:spLocks noGrp="1"/>
          </p:cNvSpPr>
          <p:nvPr>
            <p:ph type="pic" sz="quarter" idx="22"/>
          </p:nvPr>
        </p:nvSpPr>
        <p:spPr>
          <a:xfrm>
            <a:off x="731049" y="7585074"/>
            <a:ext cx="3222888" cy="838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5859" y="9235897"/>
            <a:ext cx="313082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 (1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hristina-victoria-craft-ZHys6xN7sUE-unsplash.jpg"/>
          <p:cNvSpPr>
            <a:spLocks noGrp="1"/>
          </p:cNvSpPr>
          <p:nvPr>
            <p:ph type="pic" idx="21"/>
          </p:nvPr>
        </p:nvSpPr>
        <p:spPr>
          <a:xfrm>
            <a:off x="-12238" y="0"/>
            <a:ext cx="14610971" cy="9753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8500" y="1139139"/>
            <a:ext cx="11607800" cy="1148417"/>
          </a:xfrm>
          <a:prstGeom prst="rect">
            <a:avLst/>
          </a:prstGeom>
        </p:spPr>
        <p:txBody>
          <a:bodyPr/>
          <a:lstStyle>
            <a:lvl1pPr>
              <a:defRPr sz="8000" spc="-159">
                <a:solidFill>
                  <a:srgbClr val="FFFFFF"/>
                </a:solidFill>
              </a:defRPr>
            </a:lvl1pPr>
          </a:lstStyle>
          <a:p>
            <a:r>
              <a:t>Titre de présentation</a:t>
            </a:r>
          </a:p>
        </p:txBody>
      </p:sp>
      <p:sp>
        <p:nvSpPr>
          <p:cNvPr id="8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2394135"/>
            <a:ext cx="11607800" cy="3281795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  <a:lvl2pPr indent="4572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2pPr>
            <a:lvl3pPr indent="9144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3pPr>
            <a:lvl4pPr indent="13716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4pPr>
            <a:lvl5pPr indent="18288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5pPr>
          </a:lstStyle>
          <a:p>
            <a:r>
              <a:t>Sous-titre de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 lIns="50800" tIns="50800" rIns="50800" bIns="50800"/>
          <a:lstStyle>
            <a:lvl1pPr defTabSz="540060">
              <a:lnSpc>
                <a:spcPct val="100000"/>
              </a:lnSpc>
              <a:spcBef>
                <a:spcPts val="0"/>
              </a:spcBef>
              <a:buClrTx/>
              <a:defRPr sz="2760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Auteur et date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05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 (2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nastasiia-ostapovych-7aSs-LEcB9o-unsplash.jpg"/>
          <p:cNvSpPr>
            <a:spLocks noGrp="1"/>
          </p:cNvSpPr>
          <p:nvPr>
            <p:ph type="pic" idx="21"/>
          </p:nvPr>
        </p:nvSpPr>
        <p:spPr>
          <a:xfrm>
            <a:off x="0" y="-6081669"/>
            <a:ext cx="13004801" cy="173383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8499" y="6550203"/>
            <a:ext cx="11607801" cy="1148417"/>
          </a:xfrm>
          <a:prstGeom prst="rect">
            <a:avLst/>
          </a:prstGeom>
        </p:spPr>
        <p:txBody>
          <a:bodyPr/>
          <a:lstStyle>
            <a:lvl1pPr>
              <a:defRPr sz="8000" spc="-159">
                <a:solidFill>
                  <a:srgbClr val="FFFFFF"/>
                </a:solidFill>
              </a:defRPr>
            </a:lvl1pPr>
          </a:lstStyle>
          <a:p>
            <a:r>
              <a:t>Titre de présentation</a:t>
            </a:r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499" y="7680235"/>
            <a:ext cx="11607801" cy="1438942"/>
          </a:xfrm>
          <a:prstGeom prst="rect">
            <a:avLst/>
          </a:prstGeom>
        </p:spPr>
        <p:txBody>
          <a:bodyPr lIns="50800" tIns="50800" rIns="50800" bIns="50800"/>
          <a:lstStyle>
            <a:lvl1pPr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  <a:lvl2pPr indent="4572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2pPr>
            <a:lvl3pPr indent="9144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3pPr>
            <a:lvl4pPr indent="13716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4pPr>
            <a:lvl5pPr indent="1828800" defTabSz="587022">
              <a:lnSpc>
                <a:spcPct val="100000"/>
              </a:lnSpc>
              <a:spcBef>
                <a:spcPts val="0"/>
              </a:spcBef>
              <a:buClrTx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ITC Avant Garde Gothic Std Demi"/>
              </a:defRPr>
            </a:lvl5pPr>
          </a:lstStyle>
          <a:p>
            <a:r>
              <a:t>Sous-titre de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499" y="5982564"/>
            <a:ext cx="11607802" cy="461059"/>
          </a:xfrm>
          <a:prstGeom prst="rect">
            <a:avLst/>
          </a:prstGeom>
        </p:spPr>
        <p:txBody>
          <a:bodyPr lIns="50800" tIns="50800" rIns="50800" bIns="50800"/>
          <a:lstStyle>
            <a:lvl1pPr defTabSz="540060">
              <a:lnSpc>
                <a:spcPct val="100000"/>
              </a:lnSpc>
              <a:spcBef>
                <a:spcPts val="0"/>
              </a:spcBef>
              <a:buClrTx/>
              <a:defRPr sz="2760">
                <a:solidFill>
                  <a:srgbClr val="FFFFFF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Auteur et date</a:t>
            </a:r>
          </a:p>
        </p:txBody>
      </p:sp>
      <p:sp>
        <p:nvSpPr>
          <p:cNvPr id="10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405" y="9235897"/>
            <a:ext cx="313081" cy="27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543657"/>
            <a:ext cx="11607800" cy="6511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809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406137" y="9235897"/>
            <a:ext cx="313081" cy="27178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929292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ransition spd="med"/>
  <p:txStyles>
    <p:titleStyle>
      <a:lvl1pPr marL="0" marR="0" indent="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1pPr>
      <a:lvl2pPr marL="0" marR="0" indent="4572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2pPr>
      <a:lvl3pPr marL="0" marR="0" indent="9144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3pPr>
      <a:lvl4pPr marL="0" marR="0" indent="13716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4pPr>
      <a:lvl5pPr marL="0" marR="0" indent="18288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5pPr>
      <a:lvl6pPr marL="0" marR="0" indent="22860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6pPr>
      <a:lvl7pPr marL="0" marR="0" indent="27432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7pPr>
      <a:lvl8pPr marL="0" marR="0" indent="32004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8pPr>
      <a:lvl9pPr marL="0" marR="0" indent="36576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5CB570"/>
          </a:solidFill>
          <a:uFillTx/>
          <a:latin typeface="+mn-lt"/>
          <a:ea typeface="+mn-ea"/>
          <a:cs typeface="+mn-cs"/>
          <a:sym typeface="ITC Avant Garde Gothic Std Demi"/>
        </a:defRPr>
      </a:lvl9pPr>
    </p:titleStyle>
    <p:bodyStyle>
      <a:lvl1pPr marL="0" marR="0" indent="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Tx/>
        <a:buFontTx/>
        <a:buNone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1pPr>
      <a:lvl2pPr marL="0" marR="0" indent="38100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Tx/>
        <a:buFontTx/>
        <a:buNone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2pPr>
      <a:lvl3pPr marL="0" marR="0" indent="76200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Tx/>
        <a:buFontTx/>
        <a:buNone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3pPr>
      <a:lvl4pPr marL="0" marR="0" indent="114300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Tx/>
        <a:buFontTx/>
        <a:buNone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4pPr>
      <a:lvl5pPr marL="0" marR="0" indent="152400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Tx/>
        <a:buFontTx/>
        <a:buNone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5pPr>
      <a:lvl6pPr marL="2222500" marR="0" indent="-31750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Pct val="123000"/>
        <a:buFontTx/>
        <a:buChar char="•"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6pPr>
      <a:lvl7pPr marL="2603500" marR="0" indent="-31750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Pct val="123000"/>
        <a:buFontTx/>
        <a:buChar char="•"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7pPr>
      <a:lvl8pPr marL="2984500" marR="0" indent="-31750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Pct val="123000"/>
        <a:buFontTx/>
        <a:buChar char="•"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8pPr>
      <a:lvl9pPr marL="3365500" marR="0" indent="-317500" algn="l" defTabSz="173393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E67619"/>
        </a:buClr>
        <a:buSzPct val="123000"/>
        <a:buFontTx/>
        <a:buChar char="•"/>
        <a:tabLst/>
        <a:defRPr sz="2500" b="0" i="0" u="none" strike="noStrike" cap="none" spc="0" baseline="0">
          <a:solidFill>
            <a:srgbClr val="5E5E5E"/>
          </a:solidFill>
          <a:uFillTx/>
          <a:latin typeface="ITC Avant Garde Std Md"/>
          <a:ea typeface="ITC Avant Garde Std Md"/>
          <a:cs typeface="ITC Avant Garde Std Md"/>
          <a:sym typeface="ITC Avant Garde Gothic Std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Avant Garde Gothic Std Dem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Date…"/>
          <p:cNvSpPr txBox="1">
            <a:spLocks noGrp="1"/>
          </p:cNvSpPr>
          <p:nvPr>
            <p:ph type="body" idx="21"/>
          </p:nvPr>
        </p:nvSpPr>
        <p:spPr>
          <a:xfrm>
            <a:off x="698500" y="8307498"/>
            <a:ext cx="11607801" cy="8110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defTabSz="328732">
              <a:defRPr sz="1679" b="1"/>
            </a:pPr>
            <a:r>
              <a:t>Date </a:t>
            </a:r>
          </a:p>
          <a:p>
            <a:pPr defTabSz="328732">
              <a:defRPr sz="1679"/>
            </a:pPr>
            <a:r>
              <a:t>Nom du présentateur </a:t>
            </a:r>
          </a:p>
          <a:p>
            <a:pPr defTabSz="328732">
              <a:defRPr sz="1679" i="1"/>
            </a:pPr>
            <a:r>
              <a:t>Contenu développé en collaboration avec l’Ordre des pharmaciens du Québec</a:t>
            </a:r>
          </a:p>
        </p:txBody>
      </p:sp>
      <p:sp>
        <p:nvSpPr>
          <p:cNvPr id="374" name="Projet de loi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dirty="0"/>
              <a:t>Projet </a:t>
            </a:r>
            <a:r>
              <a:rPr dirty="0"/>
              <a:t>de </a:t>
            </a:r>
            <a:r>
              <a:rPr dirty="0" err="1"/>
              <a:t>loi</a:t>
            </a:r>
            <a:r>
              <a:rPr dirty="0"/>
              <a:t> 31</a:t>
            </a:r>
          </a:p>
        </p:txBody>
      </p:sp>
      <p:sp>
        <p:nvSpPr>
          <p:cNvPr id="375" name="Nouvelles activités du pharmacie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rPr dirty="0"/>
              <a:t>Nouvelles </a:t>
            </a:r>
            <a:r>
              <a:rPr dirty="0" err="1"/>
              <a:t>activités</a:t>
            </a:r>
            <a:r>
              <a:rPr lang="fr-CA" dirty="0"/>
              <a:t> professionnelles</a:t>
            </a:r>
            <a:br>
              <a:rPr lang="fr-CA" dirty="0"/>
            </a:br>
            <a:r>
              <a:rPr dirty="0"/>
              <a:t>du </a:t>
            </a:r>
            <a:r>
              <a:rPr dirty="0" err="1"/>
              <a:t>pharmacien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88F056-1462-4BAB-AD67-5596B778D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8" y="5694830"/>
            <a:ext cx="5929458" cy="2612668"/>
          </a:xfrm>
          <a:prstGeom prst="rect">
            <a:avLst/>
          </a:prstGeom>
        </p:spPr>
      </p:pic>
      <p:sp>
        <p:nvSpPr>
          <p:cNvPr id="6" name="TAP: Traitement accéléré des partenaires">
            <a:extLst>
              <a:ext uri="{FF2B5EF4-FFF2-40B4-BE49-F238E27FC236}">
                <a16:creationId xmlns:a16="http://schemas.microsoft.com/office/drawing/2014/main" id="{EE51933D-02D1-402A-86BB-D8A3D2A6395B}"/>
              </a:ext>
            </a:extLst>
          </p:cNvPr>
          <p:cNvSpPr txBox="1"/>
          <p:nvPr/>
        </p:nvSpPr>
        <p:spPr>
          <a:xfrm>
            <a:off x="9994083" y="9308870"/>
            <a:ext cx="2702664" cy="30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r">
              <a:defRPr sz="1300">
                <a:solidFill>
                  <a:srgbClr val="929292"/>
                </a:solidFill>
              </a:defRPr>
            </a:pPr>
            <a:r>
              <a:rPr lang="fr-CA"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Dernière mise à jour : </a:t>
            </a:r>
            <a:r>
              <a:rPr lang="fr-CA" b="1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11 janvier 2021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466" name="Amorcer de manière autonome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12020718" cy="177181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Amorcer</a:t>
            </a:r>
            <a:r>
              <a:rPr dirty="0"/>
              <a:t> de manière </a:t>
            </a:r>
            <a:r>
              <a:rPr dirty="0" err="1"/>
              <a:t>autonome</a:t>
            </a:r>
            <a:r>
              <a:rPr dirty="0"/>
              <a:t> </a:t>
            </a:r>
          </a:p>
        </p:txBody>
      </p:sp>
      <p:sp>
        <p:nvSpPr>
          <p:cNvPr id="467" name="Post-exposition VIH…"/>
          <p:cNvSpPr txBox="1">
            <a:spLocks noGrp="1"/>
          </p:cNvSpPr>
          <p:nvPr>
            <p:ph type="body" sz="half" idx="1"/>
          </p:nvPr>
        </p:nvSpPr>
        <p:spPr>
          <a:xfrm>
            <a:off x="5889063" y="2185054"/>
            <a:ext cx="5549262" cy="517563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buBlip>
                <a:blip r:embed="rId3"/>
              </a:buBlip>
            </a:pPr>
            <a:r>
              <a:rPr dirty="0"/>
              <a:t>Post-exposition VIH </a:t>
            </a:r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diriger</a:t>
            </a:r>
            <a:r>
              <a:rPr dirty="0"/>
              <a:t> le patient </a:t>
            </a:r>
            <a:r>
              <a:rPr dirty="0" err="1"/>
              <a:t>vers</a:t>
            </a:r>
            <a:r>
              <a:rPr dirty="0"/>
              <a:t> le </a:t>
            </a:r>
            <a:r>
              <a:rPr dirty="0" err="1"/>
              <a:t>responsable</a:t>
            </a:r>
            <a:r>
              <a:rPr dirty="0"/>
              <a:t> du </a:t>
            </a:r>
            <a:r>
              <a:rPr dirty="0" err="1"/>
              <a:t>suivi</a:t>
            </a:r>
            <a:r>
              <a:rPr dirty="0"/>
              <a:t> </a:t>
            </a:r>
            <a:r>
              <a:rPr dirty="0" err="1"/>
              <a:t>clinique</a:t>
            </a:r>
            <a:r>
              <a:rPr dirty="0"/>
              <a:t> dans les 72 </a:t>
            </a:r>
            <a:r>
              <a:rPr dirty="0" err="1"/>
              <a:t>heures</a:t>
            </a:r>
            <a:r>
              <a:rPr dirty="0"/>
              <a:t> </a:t>
            </a:r>
            <a:r>
              <a:rPr dirty="0" err="1"/>
              <a:t>suivant</a:t>
            </a:r>
            <a:r>
              <a:rPr dirty="0"/>
              <a:t> le début du </a:t>
            </a:r>
            <a:r>
              <a:rPr dirty="0" err="1"/>
              <a:t>traitement</a:t>
            </a:r>
            <a:r>
              <a:rPr dirty="0"/>
              <a:t>.  </a:t>
            </a:r>
            <a:endParaRPr lang="fr-CA" dirty="0"/>
          </a:p>
          <a:p>
            <a:pPr marL="381000" lvl="1" indent="0">
              <a:buSzPct val="80000"/>
              <a:buNone/>
              <a:defRPr sz="2000"/>
            </a:pPr>
            <a:endParaRPr dirty="0"/>
          </a:p>
          <a:p>
            <a:pPr>
              <a:spcBef>
                <a:spcPts val="700"/>
              </a:spcBef>
              <a:buBlip>
                <a:blip r:embed="rId3"/>
              </a:buBlip>
            </a:pPr>
            <a:r>
              <a:rPr dirty="0"/>
              <a:t>Mal </a:t>
            </a:r>
            <a:r>
              <a:rPr dirty="0" err="1"/>
              <a:t>aigu</a:t>
            </a:r>
            <a:r>
              <a:rPr dirty="0"/>
              <a:t> des </a:t>
            </a:r>
            <a:r>
              <a:rPr dirty="0" err="1"/>
              <a:t>montagnes</a:t>
            </a:r>
            <a:endParaRPr dirty="0"/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 err="1"/>
              <a:t>Sauf</a:t>
            </a:r>
            <a:r>
              <a:rPr dirty="0"/>
              <a:t> </a:t>
            </a:r>
            <a:r>
              <a:rPr dirty="0" err="1"/>
              <a:t>dexaméthasone</a:t>
            </a:r>
            <a:r>
              <a:rPr dirty="0"/>
              <a:t> et sildenafil</a:t>
            </a:r>
          </a:p>
        </p:txBody>
      </p:sp>
      <p:grpSp>
        <p:nvGrpSpPr>
          <p:cNvPr id="474" name="Grouper"/>
          <p:cNvGrpSpPr/>
          <p:nvPr/>
        </p:nvGrpSpPr>
        <p:grpSpPr>
          <a:xfrm>
            <a:off x="698500" y="2185054"/>
            <a:ext cx="5783121" cy="5175631"/>
            <a:chOff x="0" y="0"/>
            <a:chExt cx="5783120" cy="5175630"/>
          </a:xfrm>
        </p:grpSpPr>
        <p:sp>
          <p:nvSpPr>
            <p:cNvPr id="468" name="Rectangle aux angles arrondis"/>
            <p:cNvSpPr/>
            <p:nvPr/>
          </p:nvSpPr>
          <p:spPr>
            <a:xfrm>
              <a:off x="0" y="0"/>
              <a:ext cx="4962585" cy="5175630"/>
            </a:xfrm>
            <a:prstGeom prst="roundRect">
              <a:avLst>
                <a:gd name="adj" fmla="val 9783"/>
              </a:avLst>
            </a:pr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00964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469" name="Nouveautés"/>
            <p:cNvSpPr/>
            <p:nvPr/>
          </p:nvSpPr>
          <p:spPr>
            <a:xfrm flipV="1">
              <a:off x="4513119" y="26401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CD7BB"/>
                  </a:solidFill>
                </a:defRPr>
              </a:lvl1pPr>
            </a:lstStyle>
            <a:p>
              <a:endParaRPr dirty="0"/>
            </a:p>
          </p:txBody>
        </p:sp>
        <p:grpSp>
          <p:nvGrpSpPr>
            <p:cNvPr id="472" name="Grouper"/>
            <p:cNvGrpSpPr/>
            <p:nvPr/>
          </p:nvGrpSpPr>
          <p:grpSpPr>
            <a:xfrm>
              <a:off x="3845139" y="2776207"/>
              <a:ext cx="448712" cy="2074532"/>
              <a:chOff x="74303" y="-96648"/>
              <a:chExt cx="448710" cy="2074531"/>
            </a:xfrm>
          </p:grpSpPr>
          <p:sp>
            <p:nvSpPr>
              <p:cNvPr id="470" name="Rectangle"/>
              <p:cNvSpPr/>
              <p:nvPr/>
            </p:nvSpPr>
            <p:spPr>
              <a:xfrm>
                <a:off x="158433" y="-6080"/>
                <a:ext cx="364580" cy="1789465"/>
              </a:xfrm>
              <a:prstGeom prst="rect">
                <a:avLst/>
              </a:prstGeom>
              <a:noFill/>
              <a:ln w="76200" cap="flat">
                <a:solidFill>
                  <a:srgbClr val="FCD7B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71" name="Rectangle"/>
              <p:cNvSpPr/>
              <p:nvPr/>
            </p:nvSpPr>
            <p:spPr>
              <a:xfrm>
                <a:off x="74303" y="-96648"/>
                <a:ext cx="213691" cy="2074531"/>
              </a:xfrm>
              <a:prstGeom prst="rect">
                <a:avLst/>
              </a:prstGeom>
              <a:solidFill>
                <a:srgbClr val="0096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473" name="Prévention de problèmes de santé…"/>
            <p:cNvSpPr txBox="1"/>
            <p:nvPr/>
          </p:nvSpPr>
          <p:spPr>
            <a:xfrm>
              <a:off x="219268" y="425626"/>
              <a:ext cx="4524049" cy="4629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 algn="l">
                <a:lnSpc>
                  <a:spcPct val="90000"/>
                </a:lnSpc>
                <a:spcBef>
                  <a:spcPts val="1700"/>
                </a:spcBef>
                <a:defRPr>
                  <a:latin typeface="+mn-lt"/>
                  <a:ea typeface="+mn-ea"/>
                  <a:cs typeface="+mn-cs"/>
                  <a:sym typeface="ITC Avant Garde Gothic Std Demi"/>
                </a:defRPr>
              </a:pPr>
              <a:r>
                <a:rPr dirty="0" err="1"/>
                <a:t>Prévention</a:t>
              </a:r>
              <a:r>
                <a:rPr dirty="0"/>
                <a:t> de </a:t>
              </a:r>
              <a:r>
                <a:rPr dirty="0" err="1"/>
                <a:t>problèmes</a:t>
              </a:r>
              <a:r>
                <a:rPr lang="fr-CA" dirty="0"/>
                <a:t> </a:t>
              </a:r>
              <a:r>
                <a:rPr dirty="0"/>
                <a:t>de </a:t>
              </a:r>
              <a:r>
                <a:rPr dirty="0" err="1"/>
                <a:t>santé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 err="1"/>
                <a:t>Paludisme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/>
                <a:t>Mal </a:t>
              </a:r>
              <a:r>
                <a:rPr dirty="0" err="1"/>
                <a:t>aigu</a:t>
              </a:r>
              <a:r>
                <a:rPr dirty="0"/>
                <a:t> des </a:t>
              </a:r>
              <a:r>
                <a:rPr dirty="0" err="1"/>
                <a:t>montagnes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 err="1"/>
                <a:t>Cytoprotection</a:t>
              </a:r>
              <a:r>
                <a:rPr dirty="0"/>
                <a:t> chez patient </a:t>
              </a:r>
              <a:r>
                <a:rPr dirty="0" err="1"/>
                <a:t>à</a:t>
              </a:r>
              <a:r>
                <a:rPr dirty="0"/>
                <a:t> </a:t>
              </a:r>
              <a:r>
                <a:rPr dirty="0" err="1"/>
                <a:t>risque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/>
                <a:t>AB chez </a:t>
              </a:r>
              <a:r>
                <a:rPr dirty="0" err="1"/>
                <a:t>porteurs</a:t>
              </a:r>
              <a:r>
                <a:rPr dirty="0"/>
                <a:t> de valve</a:t>
              </a:r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sz="1800" dirty="0">
                  <a:solidFill>
                    <a:srgbClr val="FCD7BB"/>
                  </a:solidFill>
                </a:rPr>
                <a:t>N/V</a:t>
              </a:r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>
                  <a:solidFill>
                    <a:srgbClr val="FCD7BB"/>
                  </a:solidFill>
                </a:defRPr>
              </a:pPr>
              <a:r>
                <a:rPr dirty="0"/>
                <a:t>Patients exposés </a:t>
              </a:r>
              <a:r>
                <a:rPr dirty="0" err="1"/>
                <a:t>à</a:t>
              </a:r>
              <a:r>
                <a:rPr dirty="0"/>
                <a:t> la </a:t>
              </a:r>
              <a:r>
                <a:rPr dirty="0" err="1"/>
                <a:t>maladie</a:t>
              </a:r>
              <a:r>
                <a:rPr dirty="0"/>
                <a:t> </a:t>
              </a:r>
              <a:br>
                <a:rPr dirty="0"/>
              </a:br>
              <a:r>
                <a:rPr dirty="0"/>
                <a:t>de Lyme</a:t>
              </a:r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>
                  <a:solidFill>
                    <a:srgbClr val="FCD7BB"/>
                  </a:solidFill>
                </a:defRPr>
              </a:pPr>
              <a:r>
                <a:rPr dirty="0" err="1"/>
                <a:t>Prophylaxie</a:t>
              </a:r>
              <a:r>
                <a:rPr dirty="0"/>
                <a:t> post-exposition</a:t>
              </a:r>
              <a:br>
                <a:rPr lang="fr-CA" dirty="0"/>
              </a:br>
              <a:r>
                <a:rPr dirty="0" err="1"/>
                <a:t>accidentelle</a:t>
              </a:r>
              <a:r>
                <a:rPr dirty="0"/>
                <a:t> au VIH</a:t>
              </a:r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>
                  <a:solidFill>
                    <a:srgbClr val="FCD7BB"/>
                  </a:solidFill>
                </a:defRPr>
              </a:pPr>
              <a:r>
                <a:rPr dirty="0" err="1"/>
                <a:t>Prophylaxie</a:t>
              </a:r>
              <a:r>
                <a:rPr dirty="0"/>
                <a:t> </a:t>
              </a:r>
              <a:r>
                <a:rPr dirty="0" err="1"/>
                <a:t>antivirale</a:t>
              </a:r>
              <a:r>
                <a:rPr dirty="0"/>
                <a:t> pour </a:t>
              </a:r>
              <a:r>
                <a:rPr dirty="0" err="1"/>
                <a:t>l’influenza</a:t>
              </a:r>
              <a:endParaRPr dirty="0"/>
            </a:p>
          </p:txBody>
        </p:sp>
      </p:grpSp>
      <p:sp>
        <p:nvSpPr>
          <p:cNvPr id="476" name="Rectangle aux angles arrondis"/>
          <p:cNvSpPr/>
          <p:nvPr/>
        </p:nvSpPr>
        <p:spPr>
          <a:xfrm>
            <a:off x="5891862" y="7687982"/>
            <a:ext cx="7522727" cy="1220618"/>
          </a:xfrm>
          <a:prstGeom prst="roundRect">
            <a:avLst>
              <a:gd name="adj" fmla="val 39774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7" name="Communication avec le responsable du suivi clinique si jugé nécessaire"/>
          <p:cNvSpPr txBox="1"/>
          <p:nvPr/>
        </p:nvSpPr>
        <p:spPr>
          <a:xfrm>
            <a:off x="6164133" y="7885541"/>
            <a:ext cx="6078147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500"/>
            </a:lvl1pPr>
          </a:lstStyle>
          <a:p>
            <a:r>
              <a:t>Communication avec le responsable du suivi clinique si jugé nécessaire </a:t>
            </a:r>
          </a:p>
        </p:txBody>
      </p:sp>
      <p:sp>
        <p:nvSpPr>
          <p:cNvPr id="15" name="Nouveautés">
            <a:extLst>
              <a:ext uri="{FF2B5EF4-FFF2-40B4-BE49-F238E27FC236}">
                <a16:creationId xmlns:a16="http://schemas.microsoft.com/office/drawing/2014/main" id="{DAB109CE-2CF6-BD44-9464-DA0A6DB4CE03}"/>
              </a:ext>
            </a:extLst>
          </p:cNvPr>
          <p:cNvSpPr txBox="1"/>
          <p:nvPr/>
        </p:nvSpPr>
        <p:spPr>
          <a:xfrm rot="5400000">
            <a:off x="4455408" y="5768762"/>
            <a:ext cx="161721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CD7BB"/>
                </a:solidFill>
              </a:defRPr>
            </a:lvl1pPr>
          </a:lstStyle>
          <a:p>
            <a:r>
              <a:rPr dirty="0" err="1"/>
              <a:t>Nouveautés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82" name="Amorcer de manière autonome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5626745" cy="2543913"/>
          </a:xfrm>
          <a:prstGeom prst="rect">
            <a:avLst/>
          </a:prstGeom>
        </p:spPr>
        <p:txBody>
          <a:bodyPr/>
          <a:lstStyle/>
          <a:p>
            <a:r>
              <a:t>Amorcer de manière autonome </a:t>
            </a:r>
          </a:p>
        </p:txBody>
      </p:sp>
      <p:sp>
        <p:nvSpPr>
          <p:cNvPr id="483" name="Zona…"/>
          <p:cNvSpPr txBox="1">
            <a:spLocks noGrp="1"/>
          </p:cNvSpPr>
          <p:nvPr>
            <p:ph type="body" sz="half" idx="1"/>
          </p:nvPr>
        </p:nvSpPr>
        <p:spPr>
          <a:xfrm>
            <a:off x="711486" y="4042994"/>
            <a:ext cx="5079429" cy="564210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buBlip>
                <a:blip r:embed="rId3"/>
              </a:buBlip>
            </a:pPr>
            <a:r>
              <a:rPr dirty="0"/>
              <a:t>Zona</a:t>
            </a:r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/>
              <a:t>Exception</a:t>
            </a:r>
            <a:r>
              <a:rPr lang="fr-CA" dirty="0"/>
              <a:t> </a:t>
            </a:r>
            <a:r>
              <a:rPr dirty="0"/>
              <a:t>: </a:t>
            </a:r>
            <a:r>
              <a:rPr lang="fr-CA" dirty="0"/>
              <a:t>i</a:t>
            </a:r>
            <a:r>
              <a:rPr dirty="0" err="1"/>
              <a:t>nfection</a:t>
            </a:r>
            <a:r>
              <a:rPr dirty="0"/>
              <a:t> au </a:t>
            </a:r>
            <a:r>
              <a:rPr dirty="0" err="1"/>
              <a:t>niveau</a:t>
            </a:r>
            <a:r>
              <a:rPr dirty="0"/>
              <a:t> </a:t>
            </a:r>
            <a:br>
              <a:rPr dirty="0"/>
            </a:br>
            <a:r>
              <a:rPr dirty="0"/>
              <a:t>de la tête</a:t>
            </a:r>
            <a:endParaRPr sz="1900" dirty="0"/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/>
              <a:t>Doit </a:t>
            </a:r>
            <a:r>
              <a:rPr dirty="0" err="1"/>
              <a:t>diriger</a:t>
            </a:r>
            <a:r>
              <a:rPr dirty="0"/>
              <a:t> le patient </a:t>
            </a:r>
            <a:r>
              <a:rPr dirty="0" err="1"/>
              <a:t>vers</a:t>
            </a:r>
            <a:r>
              <a:rPr dirty="0"/>
              <a:t> MD </a:t>
            </a:r>
            <a:r>
              <a:rPr dirty="0" err="1"/>
              <a:t>ou</a:t>
            </a:r>
            <a:r>
              <a:rPr dirty="0"/>
              <a:t> </a:t>
            </a:r>
            <a:br>
              <a:rPr dirty="0"/>
            </a:br>
            <a:r>
              <a:rPr dirty="0"/>
              <a:t>IPS dans les 72 </a:t>
            </a:r>
            <a:r>
              <a:rPr dirty="0" err="1"/>
              <a:t>heures</a:t>
            </a:r>
            <a:r>
              <a:rPr dirty="0"/>
              <a:t> </a:t>
            </a:r>
            <a:r>
              <a:rPr dirty="0" err="1"/>
              <a:t>suivant</a:t>
            </a:r>
            <a:r>
              <a:rPr dirty="0"/>
              <a:t> le début du </a:t>
            </a:r>
            <a:r>
              <a:rPr dirty="0" err="1"/>
              <a:t>traitement</a:t>
            </a:r>
            <a:r>
              <a:rPr dirty="0"/>
              <a:t> </a:t>
            </a:r>
          </a:p>
          <a:p>
            <a:pPr>
              <a:spcBef>
                <a:spcPts val="700"/>
              </a:spcBef>
              <a:buBlip>
                <a:blip r:embed="rId3"/>
              </a:buBlip>
            </a:pPr>
            <a:r>
              <a:rPr dirty="0"/>
              <a:t>Influenza</a:t>
            </a:r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/>
              <a:t>Doit </a:t>
            </a:r>
            <a:r>
              <a:rPr dirty="0" err="1"/>
              <a:t>diriger</a:t>
            </a:r>
            <a:r>
              <a:rPr dirty="0"/>
              <a:t> le patient dans les </a:t>
            </a:r>
            <a:br>
              <a:rPr dirty="0"/>
            </a:br>
            <a:r>
              <a:rPr dirty="0"/>
              <a:t>48 </a:t>
            </a:r>
            <a:r>
              <a:rPr dirty="0" err="1"/>
              <a:t>heures</a:t>
            </a:r>
            <a:r>
              <a:rPr dirty="0"/>
              <a:t> </a:t>
            </a:r>
            <a:r>
              <a:rPr dirty="0" err="1"/>
              <a:t>suivant</a:t>
            </a:r>
            <a:r>
              <a:rPr dirty="0"/>
              <a:t> le début du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vers</a:t>
            </a:r>
            <a:r>
              <a:rPr dirty="0"/>
              <a:t> MD </a:t>
            </a:r>
            <a:r>
              <a:rPr dirty="0" err="1"/>
              <a:t>ou</a:t>
            </a:r>
            <a:r>
              <a:rPr dirty="0"/>
              <a:t> IPS </a:t>
            </a:r>
            <a:r>
              <a:rPr dirty="0" err="1"/>
              <a:t>si</a:t>
            </a:r>
            <a:r>
              <a:rPr dirty="0"/>
              <a:t> la condition </a:t>
            </a:r>
            <a:r>
              <a:rPr dirty="0" err="1"/>
              <a:t>clinique</a:t>
            </a:r>
            <a:r>
              <a:rPr dirty="0"/>
              <a:t> du patient </a:t>
            </a:r>
            <a:r>
              <a:rPr dirty="0" err="1"/>
              <a:t>évolue</a:t>
            </a:r>
            <a:r>
              <a:rPr dirty="0"/>
              <a:t> </a:t>
            </a:r>
            <a:r>
              <a:rPr dirty="0" err="1"/>
              <a:t>défavorablement</a:t>
            </a:r>
            <a:endParaRPr dirty="0"/>
          </a:p>
        </p:txBody>
      </p:sp>
      <p:pic>
        <p:nvPicPr>
          <p:cNvPr id="484" name="GmIxyYkTtMfUJs7SkvLEfBbv7aGzg3uvHiyicmm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7094"/>
          <a:stretch/>
        </p:blipFill>
        <p:spPr>
          <a:xfrm>
            <a:off x="6502400" y="698500"/>
            <a:ext cx="5791201" cy="8356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Infections virales"/>
          <p:cNvSpPr txBox="1"/>
          <p:nvPr/>
        </p:nvSpPr>
        <p:spPr>
          <a:xfrm>
            <a:off x="698500" y="3294057"/>
            <a:ext cx="5105400" cy="1111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7022">
              <a:defRPr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Infections virales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Ligne"/>
          <p:cNvSpPr/>
          <p:nvPr/>
        </p:nvSpPr>
        <p:spPr>
          <a:xfrm>
            <a:off x="-206703" y="7570855"/>
            <a:ext cx="13067311" cy="1"/>
          </a:xfrm>
          <a:prstGeom prst="line">
            <a:avLst/>
          </a:prstGeom>
          <a:ln w="279400">
            <a:solidFill>
              <a:srgbClr val="D5D5D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0" name="Rectangle"/>
          <p:cNvSpPr/>
          <p:nvPr/>
        </p:nvSpPr>
        <p:spPr>
          <a:xfrm>
            <a:off x="6663789" y="7090690"/>
            <a:ext cx="2954609" cy="1270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Rectangle"/>
          <p:cNvSpPr/>
          <p:nvPr/>
        </p:nvSpPr>
        <p:spPr>
          <a:xfrm>
            <a:off x="570674" y="7090690"/>
            <a:ext cx="2769150" cy="1270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2" name="Prescrire et/ou administrer…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12210477" cy="1771813"/>
          </a:xfrm>
          <a:prstGeom prst="rect">
            <a:avLst/>
          </a:prstGeom>
        </p:spPr>
        <p:txBody>
          <a:bodyPr/>
          <a:lstStyle/>
          <a:p>
            <a:r>
              <a:t>Prescrire et/ou administrer </a:t>
            </a:r>
          </a:p>
          <a:p>
            <a:r>
              <a:t>un vaccin</a:t>
            </a:r>
          </a:p>
        </p:txBody>
      </p:sp>
      <p:sp>
        <p:nvSpPr>
          <p:cNvPr id="49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94" name="Rectangle aux angles arrondis"/>
          <p:cNvSpPr/>
          <p:nvPr/>
        </p:nvSpPr>
        <p:spPr>
          <a:xfrm>
            <a:off x="6663789" y="2874515"/>
            <a:ext cx="2590397" cy="1955597"/>
          </a:xfrm>
          <a:prstGeom prst="roundRect">
            <a:avLst>
              <a:gd name="adj" fmla="val 12520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5" name="Administration et surveillance post-administration"/>
          <p:cNvSpPr txBox="1"/>
          <p:nvPr/>
        </p:nvSpPr>
        <p:spPr>
          <a:xfrm>
            <a:off x="6783488" y="3163445"/>
            <a:ext cx="2361113" cy="15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2400"/>
            </a:pPr>
            <a:r>
              <a:t>Administration et surveillance </a:t>
            </a:r>
            <a:r>
              <a:rPr spc="-24"/>
              <a:t>post-administration</a:t>
            </a:r>
          </a:p>
        </p:txBody>
      </p:sp>
      <p:sp>
        <p:nvSpPr>
          <p:cNvPr id="496" name="Peut être administré  par pharmacien ou autre professionnel habilité à administrer un vaccin…"/>
          <p:cNvSpPr txBox="1"/>
          <p:nvPr/>
        </p:nvSpPr>
        <p:spPr>
          <a:xfrm>
            <a:off x="6663788" y="5152386"/>
            <a:ext cx="2969125" cy="3720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254000" indent="-254000" algn="l">
              <a:lnSpc>
                <a:spcPct val="8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1800">
                <a:solidFill>
                  <a:srgbClr val="5E5E5E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pc="-18"/>
              <a:t>Peut être administré </a:t>
            </a:r>
            <a:br>
              <a:rPr spc="-18"/>
            </a:br>
            <a:r>
              <a:rPr spc="-18"/>
              <a:t>par pharmacien ou autre professionnel habilité à administrer un vaccin </a:t>
            </a:r>
            <a:r>
              <a:t> </a:t>
            </a:r>
          </a:p>
          <a:p>
            <a:pPr marL="254000" indent="-254000" algn="l">
              <a:lnSpc>
                <a:spcPct val="8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1800">
                <a:solidFill>
                  <a:srgbClr val="5E5E5E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t>Respect des exigences du PIQ (Protocole d’immunisation du Québec)</a:t>
            </a:r>
          </a:p>
          <a:p>
            <a:pPr marL="254000" indent="-254000" algn="l">
              <a:lnSpc>
                <a:spcPct val="8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1800">
                <a:solidFill>
                  <a:srgbClr val="5E5E5E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t>Manifestations cliniques inhabituelles doivent être rapportées à la santé publique </a:t>
            </a:r>
          </a:p>
        </p:txBody>
      </p:sp>
      <p:sp>
        <p:nvSpPr>
          <p:cNvPr id="497" name="Rectangle aux angles arrondis"/>
          <p:cNvSpPr/>
          <p:nvPr/>
        </p:nvSpPr>
        <p:spPr>
          <a:xfrm>
            <a:off x="9645709" y="2874141"/>
            <a:ext cx="2658276" cy="2412960"/>
          </a:xfrm>
          <a:prstGeom prst="roundRect">
            <a:avLst>
              <a:gd name="adj" fmla="val 11140"/>
            </a:avLst>
          </a:prstGeom>
          <a:solidFill>
            <a:srgbClr val="E69E6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8" name="Informations consignées au Registre de vaccination du Québec"/>
          <p:cNvSpPr txBox="1"/>
          <p:nvPr/>
        </p:nvSpPr>
        <p:spPr>
          <a:xfrm>
            <a:off x="9881296" y="3166369"/>
            <a:ext cx="2300541" cy="186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2400"/>
            </a:lvl1pPr>
          </a:lstStyle>
          <a:p>
            <a:r>
              <a:rPr dirty="0" err="1"/>
              <a:t>Informations</a:t>
            </a:r>
            <a:r>
              <a:rPr dirty="0"/>
              <a:t> </a:t>
            </a:r>
            <a:r>
              <a:rPr dirty="0" err="1"/>
              <a:t>consignées</a:t>
            </a:r>
            <a:r>
              <a:rPr dirty="0"/>
              <a:t> au </a:t>
            </a:r>
            <a:r>
              <a:rPr dirty="0" err="1"/>
              <a:t>Registre</a:t>
            </a:r>
            <a:r>
              <a:rPr dirty="0"/>
              <a:t> de vaccination du Québec </a:t>
            </a:r>
          </a:p>
        </p:txBody>
      </p:sp>
      <p:sp>
        <p:nvSpPr>
          <p:cNvPr id="499" name="Rectangle aux angles arrondis"/>
          <p:cNvSpPr/>
          <p:nvPr/>
        </p:nvSpPr>
        <p:spPr>
          <a:xfrm>
            <a:off x="3613989" y="2874141"/>
            <a:ext cx="2658276" cy="1196265"/>
          </a:xfrm>
          <a:prstGeom prst="roundRect">
            <a:avLst>
              <a:gd name="adj" fmla="val 20299"/>
            </a:avLst>
          </a:pr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0" name="Préparation du vaccin"/>
          <p:cNvSpPr txBox="1"/>
          <p:nvPr/>
        </p:nvSpPr>
        <p:spPr>
          <a:xfrm>
            <a:off x="3810842" y="3146594"/>
            <a:ext cx="2361113" cy="74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2400"/>
            </a:lvl1pPr>
          </a:lstStyle>
          <a:p>
            <a:r>
              <a:t>Préparation du vaccin</a:t>
            </a:r>
          </a:p>
        </p:txBody>
      </p:sp>
      <p:sp>
        <p:nvSpPr>
          <p:cNvPr id="501" name="Rectangle aux angles arrondis"/>
          <p:cNvSpPr/>
          <p:nvPr/>
        </p:nvSpPr>
        <p:spPr>
          <a:xfrm>
            <a:off x="626111" y="2874141"/>
            <a:ext cx="2658276" cy="1869293"/>
          </a:xfrm>
          <a:prstGeom prst="roundRect">
            <a:avLst>
              <a:gd name="adj" fmla="val 12990"/>
            </a:avLst>
          </a:prstGeom>
          <a:solidFill>
            <a:srgbClr val="0096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2" name="Évaluation menant à la prescription d’un vaccin"/>
          <p:cNvSpPr txBox="1"/>
          <p:nvPr/>
        </p:nvSpPr>
        <p:spPr>
          <a:xfrm>
            <a:off x="822963" y="3146594"/>
            <a:ext cx="2361114" cy="15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2400"/>
            </a:lvl1pPr>
          </a:lstStyle>
          <a:p>
            <a:r>
              <a:t>Évaluation menant à la prescription d’un vaccin</a:t>
            </a:r>
          </a:p>
        </p:txBody>
      </p:sp>
      <p:grpSp>
        <p:nvGrpSpPr>
          <p:cNvPr id="506" name="Grouper"/>
          <p:cNvGrpSpPr/>
          <p:nvPr/>
        </p:nvGrpSpPr>
        <p:grpSpPr>
          <a:xfrm>
            <a:off x="10621865" y="854613"/>
            <a:ext cx="2273845" cy="2255514"/>
            <a:chOff x="0" y="0"/>
            <a:chExt cx="2273843" cy="2255512"/>
          </a:xfrm>
        </p:grpSpPr>
        <p:sp>
          <p:nvSpPr>
            <p:cNvPr id="503" name="Ovale"/>
            <p:cNvSpPr/>
            <p:nvPr/>
          </p:nvSpPr>
          <p:spPr>
            <a:xfrm>
              <a:off x="0" y="0"/>
              <a:ext cx="2273844" cy="2255513"/>
            </a:xfrm>
            <a:prstGeom prst="ellipse">
              <a:avLst/>
            </a:prstGeom>
            <a:solidFill>
              <a:srgbClr val="5CB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4" name="Cercle"/>
            <p:cNvSpPr/>
            <p:nvPr/>
          </p:nvSpPr>
          <p:spPr>
            <a:xfrm>
              <a:off x="199154" y="189989"/>
              <a:ext cx="1875535" cy="1875534"/>
            </a:xfrm>
            <a:prstGeom prst="ellipse">
              <a:avLst/>
            </a:prstGeom>
            <a:solidFill>
              <a:srgbClr val="D9EB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05" name="Picto_Loi31-20.png" descr="Picto_Loi31-2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57" y="325791"/>
              <a:ext cx="1603930" cy="1603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09" name="Grouper"/>
          <p:cNvGrpSpPr/>
          <p:nvPr/>
        </p:nvGrpSpPr>
        <p:grpSpPr>
          <a:xfrm>
            <a:off x="11756256" y="4860614"/>
            <a:ext cx="866531" cy="1328928"/>
            <a:chOff x="-1" y="-98076"/>
            <a:chExt cx="866530" cy="1328926"/>
          </a:xfrm>
        </p:grpSpPr>
        <p:sp>
          <p:nvSpPr>
            <p:cNvPr id="507" name="Cercle"/>
            <p:cNvSpPr/>
            <p:nvPr/>
          </p:nvSpPr>
          <p:spPr>
            <a:xfrm>
              <a:off x="149323" y="0"/>
              <a:ext cx="567883" cy="567883"/>
            </a:xfrm>
            <a:prstGeom prst="ellipse">
              <a:avLst/>
            </a:prstGeom>
            <a:solidFill>
              <a:srgbClr val="FCD7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8" name="*"/>
            <p:cNvSpPr txBox="1"/>
            <p:nvPr/>
          </p:nvSpPr>
          <p:spPr>
            <a:xfrm>
              <a:off x="-1" y="-98076"/>
              <a:ext cx="866530" cy="132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400">
                  <a:solidFill>
                    <a:srgbClr val="FAFAFA"/>
                  </a:solidFill>
                </a:defRPr>
              </a:lvl1pPr>
            </a:lstStyle>
            <a:p>
              <a:r>
                <a:rPr dirty="0"/>
                <a:t>*</a:t>
              </a:r>
            </a:p>
          </p:txBody>
        </p:sp>
      </p:grpSp>
      <p:sp>
        <p:nvSpPr>
          <p:cNvPr id="510" name="Administration de tout vaccin: patient à partir de 6 ans.…"/>
          <p:cNvSpPr txBox="1"/>
          <p:nvPr/>
        </p:nvSpPr>
        <p:spPr>
          <a:xfrm>
            <a:off x="8011245" y="9004976"/>
            <a:ext cx="414055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r">
              <a:defRPr sz="1300">
                <a:solidFill>
                  <a:srgbClr val="929292"/>
                </a:solidFill>
              </a:defRPr>
            </a:pPr>
            <a:r>
              <a:rPr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Administration de tout </a:t>
            </a:r>
            <a:r>
              <a:rPr b="1" dirty="0" err="1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vaccin</a:t>
            </a:r>
            <a:r>
              <a:rPr lang="fr-CA"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 </a:t>
            </a:r>
            <a:r>
              <a:rPr dirty="0"/>
              <a:t>: patient à </a:t>
            </a:r>
            <a:r>
              <a:rPr dirty="0" err="1"/>
              <a:t>partir</a:t>
            </a:r>
            <a:r>
              <a:rPr dirty="0"/>
              <a:t> de 6 </a:t>
            </a:r>
            <a:r>
              <a:rPr dirty="0" err="1"/>
              <a:t>ans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defRPr sz="1300">
                <a:solidFill>
                  <a:srgbClr val="929292"/>
                </a:solidFill>
              </a:defRPr>
            </a:pPr>
            <a:r>
              <a:rPr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Administration influenza/voyage</a:t>
            </a:r>
            <a:r>
              <a:rPr lang="fr-CA"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 </a:t>
            </a:r>
            <a:r>
              <a:rPr dirty="0"/>
              <a:t>: patient à </a:t>
            </a:r>
            <a:r>
              <a:rPr dirty="0" err="1"/>
              <a:t>partir</a:t>
            </a:r>
            <a:r>
              <a:rPr dirty="0"/>
              <a:t> de 2 </a:t>
            </a:r>
            <a:r>
              <a:rPr dirty="0" err="1"/>
              <a:t>ans</a:t>
            </a:r>
            <a:endParaRPr dirty="0"/>
          </a:p>
        </p:txBody>
      </p:sp>
      <p:sp>
        <p:nvSpPr>
          <p:cNvPr id="511" name="Condition physique et mentale…"/>
          <p:cNvSpPr txBox="1"/>
          <p:nvPr/>
        </p:nvSpPr>
        <p:spPr>
          <a:xfrm>
            <a:off x="531408" y="5154305"/>
            <a:ext cx="2658277" cy="3720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254000" indent="-254000" algn="l">
              <a:lnSpc>
                <a:spcPct val="8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1800">
                <a:solidFill>
                  <a:srgbClr val="5E5E5E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t>Condition physique et mentale </a:t>
            </a:r>
          </a:p>
          <a:p>
            <a:pPr marL="254000" indent="-254000" algn="l">
              <a:lnSpc>
                <a:spcPct val="8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1800">
                <a:solidFill>
                  <a:srgbClr val="5E5E5E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t>Vérification du statut vaccinal</a:t>
            </a:r>
          </a:p>
          <a:p>
            <a:pPr marL="254000" indent="-254000" algn="l">
              <a:lnSpc>
                <a:spcPct val="8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1800">
                <a:solidFill>
                  <a:srgbClr val="5E5E5E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t>Indications/contre-indications, pertinence ou non de prescrire un vaccin et discussion avec patient sur avantages et désavantages de la vaccination</a:t>
            </a:r>
          </a:p>
        </p:txBody>
      </p:sp>
      <p:sp>
        <p:nvSpPr>
          <p:cNvPr id="512" name="Guide des normes et pratiques de gestion des vaccins"/>
          <p:cNvSpPr txBox="1"/>
          <p:nvPr/>
        </p:nvSpPr>
        <p:spPr>
          <a:xfrm>
            <a:off x="3569442" y="4393054"/>
            <a:ext cx="2658276" cy="100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254000" indent="-254000" algn="l">
              <a:lnSpc>
                <a:spcPct val="8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1800" i="1">
                <a:solidFill>
                  <a:srgbClr val="5E5E5E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Guide des normes et pratiques de gestion des vaccins </a:t>
            </a:r>
          </a:p>
        </p:txBody>
      </p:sp>
      <p:grpSp>
        <p:nvGrpSpPr>
          <p:cNvPr id="515" name="Grouper"/>
          <p:cNvGrpSpPr/>
          <p:nvPr/>
        </p:nvGrpSpPr>
        <p:grpSpPr>
          <a:xfrm>
            <a:off x="719301" y="8924628"/>
            <a:ext cx="546100" cy="837508"/>
            <a:chOff x="-1" y="-73825"/>
            <a:chExt cx="546099" cy="837507"/>
          </a:xfrm>
        </p:grpSpPr>
        <p:sp>
          <p:nvSpPr>
            <p:cNvPr id="513" name="Cercle"/>
            <p:cNvSpPr/>
            <p:nvPr/>
          </p:nvSpPr>
          <p:spPr>
            <a:xfrm>
              <a:off x="94105" y="11873"/>
              <a:ext cx="357888" cy="357888"/>
            </a:xfrm>
            <a:prstGeom prst="ellipse">
              <a:avLst/>
            </a:prstGeom>
            <a:solidFill>
              <a:srgbClr val="FCD7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4" name="*"/>
            <p:cNvSpPr txBox="1"/>
            <p:nvPr/>
          </p:nvSpPr>
          <p:spPr>
            <a:xfrm>
              <a:off x="-1" y="-73825"/>
              <a:ext cx="546099" cy="83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400">
                  <a:solidFill>
                    <a:srgbClr val="FAFAFA"/>
                  </a:solidFill>
                </a:defRPr>
              </a:lvl1pPr>
            </a:lstStyle>
            <a:p>
              <a:r>
                <a:rPr dirty="0"/>
                <a:t>*</a:t>
              </a:r>
            </a:p>
          </p:txBody>
        </p:sp>
      </p:grpSp>
      <p:sp>
        <p:nvSpPr>
          <p:cNvPr id="516" name="Nouveautés"/>
          <p:cNvSpPr txBox="1"/>
          <p:nvPr/>
        </p:nvSpPr>
        <p:spPr>
          <a:xfrm>
            <a:off x="1212845" y="9054287"/>
            <a:ext cx="199294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929292"/>
                </a:solidFill>
              </a:defRPr>
            </a:lvl1pPr>
          </a:lstStyle>
          <a:p>
            <a:r>
              <a:t>Nouveautés</a:t>
            </a:r>
          </a:p>
        </p:txBody>
      </p:sp>
      <p:grpSp>
        <p:nvGrpSpPr>
          <p:cNvPr id="519" name="Grouper"/>
          <p:cNvGrpSpPr/>
          <p:nvPr/>
        </p:nvGrpSpPr>
        <p:grpSpPr>
          <a:xfrm>
            <a:off x="8751867" y="4421719"/>
            <a:ext cx="866531" cy="1328928"/>
            <a:chOff x="-1" y="-112708"/>
            <a:chExt cx="866530" cy="1328926"/>
          </a:xfrm>
        </p:grpSpPr>
        <p:sp>
          <p:nvSpPr>
            <p:cNvPr id="517" name="Cercle"/>
            <p:cNvSpPr/>
            <p:nvPr/>
          </p:nvSpPr>
          <p:spPr>
            <a:xfrm>
              <a:off x="149323" y="0"/>
              <a:ext cx="567883" cy="567883"/>
            </a:xfrm>
            <a:prstGeom prst="ellipse">
              <a:avLst/>
            </a:prstGeom>
            <a:solidFill>
              <a:srgbClr val="FCD7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8" name="*"/>
            <p:cNvSpPr txBox="1"/>
            <p:nvPr/>
          </p:nvSpPr>
          <p:spPr>
            <a:xfrm>
              <a:off x="-1" y="-112708"/>
              <a:ext cx="866530" cy="132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400">
                  <a:solidFill>
                    <a:srgbClr val="FAFAFA"/>
                  </a:solidFill>
                </a:defRPr>
              </a:lvl1pPr>
            </a:lstStyle>
            <a:p>
              <a:r>
                <a:rPr dirty="0"/>
                <a:t>*</a:t>
              </a:r>
            </a:p>
          </p:txBody>
        </p:sp>
      </p:grpSp>
      <p:grpSp>
        <p:nvGrpSpPr>
          <p:cNvPr id="522" name="Grouper"/>
          <p:cNvGrpSpPr/>
          <p:nvPr/>
        </p:nvGrpSpPr>
        <p:grpSpPr>
          <a:xfrm>
            <a:off x="2713719" y="4360317"/>
            <a:ext cx="866531" cy="1328928"/>
            <a:chOff x="8811" y="-98830"/>
            <a:chExt cx="866530" cy="1328926"/>
          </a:xfrm>
        </p:grpSpPr>
        <p:sp>
          <p:nvSpPr>
            <p:cNvPr id="520" name="Cercle"/>
            <p:cNvSpPr/>
            <p:nvPr/>
          </p:nvSpPr>
          <p:spPr>
            <a:xfrm>
              <a:off x="149323" y="0"/>
              <a:ext cx="567883" cy="567883"/>
            </a:xfrm>
            <a:prstGeom prst="ellipse">
              <a:avLst/>
            </a:prstGeom>
            <a:solidFill>
              <a:srgbClr val="FCD7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1" name="*"/>
            <p:cNvSpPr txBox="1"/>
            <p:nvPr/>
          </p:nvSpPr>
          <p:spPr>
            <a:xfrm>
              <a:off x="8811" y="-98830"/>
              <a:ext cx="866530" cy="132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400">
                  <a:solidFill>
                    <a:srgbClr val="FAFAFA"/>
                  </a:solidFill>
                </a:defRPr>
              </a:lvl1pPr>
            </a:lstStyle>
            <a:p>
              <a:r>
                <a:rPr dirty="0"/>
                <a:t>*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Forme"/>
          <p:cNvSpPr/>
          <p:nvPr/>
        </p:nvSpPr>
        <p:spPr>
          <a:xfrm rot="16200000">
            <a:off x="235026" y="3878490"/>
            <a:ext cx="4486802" cy="5694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8" h="20047" extrusionOk="0">
                <a:moveTo>
                  <a:pt x="19009" y="5054"/>
                </a:moveTo>
                <a:cubicBezTo>
                  <a:pt x="17091" y="2253"/>
                  <a:pt x="14211" y="1637"/>
                  <a:pt x="11485" y="986"/>
                </a:cubicBezTo>
                <a:cubicBezTo>
                  <a:pt x="10050" y="643"/>
                  <a:pt x="8619" y="257"/>
                  <a:pt x="7169" y="67"/>
                </a:cubicBezTo>
                <a:cubicBezTo>
                  <a:pt x="4204" y="-322"/>
                  <a:pt x="1073" y="938"/>
                  <a:pt x="688" y="4647"/>
                </a:cubicBezTo>
                <a:cubicBezTo>
                  <a:pt x="555" y="5924"/>
                  <a:pt x="893" y="7211"/>
                  <a:pt x="773" y="8490"/>
                </a:cubicBezTo>
                <a:cubicBezTo>
                  <a:pt x="658" y="9710"/>
                  <a:pt x="138" y="10785"/>
                  <a:pt x="24" y="12005"/>
                </a:cubicBezTo>
                <a:cubicBezTo>
                  <a:pt x="-42" y="12714"/>
                  <a:pt x="32" y="13431"/>
                  <a:pt x="189" y="14112"/>
                </a:cubicBezTo>
                <a:cubicBezTo>
                  <a:pt x="1837" y="21278"/>
                  <a:pt x="8527" y="20521"/>
                  <a:pt x="14402" y="19134"/>
                </a:cubicBezTo>
                <a:cubicBezTo>
                  <a:pt x="15724" y="18822"/>
                  <a:pt x="17061" y="18603"/>
                  <a:pt x="18351" y="18085"/>
                </a:cubicBezTo>
                <a:cubicBezTo>
                  <a:pt x="18870" y="17876"/>
                  <a:pt x="19383" y="17617"/>
                  <a:pt x="19819" y="17168"/>
                </a:cubicBezTo>
                <a:cubicBezTo>
                  <a:pt x="21558" y="15374"/>
                  <a:pt x="21491" y="11899"/>
                  <a:pt x="20675" y="8928"/>
                </a:cubicBezTo>
                <a:cubicBezTo>
                  <a:pt x="20284" y="7508"/>
                  <a:pt x="19762" y="6153"/>
                  <a:pt x="19009" y="5054"/>
                </a:cubicBezTo>
                <a:close/>
              </a:path>
            </a:pathLst>
          </a:cu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7" name="Modifier de manière autonome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12327736" cy="1771813"/>
          </a:xfrm>
          <a:prstGeom prst="rect">
            <a:avLst/>
          </a:prstGeom>
        </p:spPr>
        <p:txBody>
          <a:bodyPr/>
          <a:lstStyle/>
          <a:p>
            <a:r>
              <a:t>Modifier de manière autonome </a:t>
            </a:r>
          </a:p>
        </p:txBody>
      </p:sp>
      <p:sp>
        <p:nvSpPr>
          <p:cNvPr id="528" name="Pourquoi?"/>
          <p:cNvSpPr txBox="1">
            <a:spLocks noGrp="1"/>
          </p:cNvSpPr>
          <p:nvPr>
            <p:ph type="body" idx="22"/>
          </p:nvPr>
        </p:nvSpPr>
        <p:spPr>
          <a:xfrm>
            <a:off x="698500" y="2274796"/>
            <a:ext cx="5105401" cy="5785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587022">
              <a:defRPr sz="3000"/>
            </a:lvl1pPr>
          </a:lstStyle>
          <a:p>
            <a:r>
              <a:t>Pourquoi?</a:t>
            </a:r>
          </a:p>
        </p:txBody>
      </p:sp>
      <p:sp>
        <p:nvSpPr>
          <p:cNvPr id="529" name="Sécurité du patient…"/>
          <p:cNvSpPr txBox="1">
            <a:spLocks noGrp="1"/>
          </p:cNvSpPr>
          <p:nvPr>
            <p:ph type="body" sz="quarter" idx="1"/>
          </p:nvPr>
        </p:nvSpPr>
        <p:spPr>
          <a:xfrm>
            <a:off x="698500" y="2935737"/>
            <a:ext cx="5105400" cy="146406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Sécurité du patient</a:t>
            </a:r>
            <a:endParaRPr sz="1700">
              <a:solidFill>
                <a:srgbClr val="404040"/>
              </a:solidFill>
            </a:endParaRPr>
          </a:p>
          <a:p>
            <a:pPr>
              <a:buBlip>
                <a:blip r:embed="rId3"/>
              </a:buBlip>
            </a:pPr>
            <a:r>
              <a:t>Efficacité de la thérapie médicamenteuse</a:t>
            </a:r>
          </a:p>
        </p:txBody>
      </p:sp>
      <p:sp>
        <p:nvSpPr>
          <p:cNvPr id="53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531" name="Rectangle aux angles arrondis"/>
          <p:cNvSpPr/>
          <p:nvPr/>
        </p:nvSpPr>
        <p:spPr>
          <a:xfrm>
            <a:off x="5891862" y="7294282"/>
            <a:ext cx="7522727" cy="1614318"/>
          </a:xfrm>
          <a:prstGeom prst="roundRect">
            <a:avLst>
              <a:gd name="adj" fmla="val 30074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2" name="Communication obligatoire avec le prescripteur initial si changement de la dose ou de la voie d’administration"/>
          <p:cNvSpPr txBox="1"/>
          <p:nvPr/>
        </p:nvSpPr>
        <p:spPr>
          <a:xfrm>
            <a:off x="6289846" y="7491841"/>
            <a:ext cx="618442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500"/>
            </a:lvl1pPr>
          </a:lstStyle>
          <a:p>
            <a:r>
              <a:t>Communication obligatoire avec le prescripteur initial si changement de la dose ou de la voie d’administration</a:t>
            </a:r>
          </a:p>
        </p:txBody>
      </p:sp>
      <p:sp>
        <p:nvSpPr>
          <p:cNvPr id="533" name="Comment?"/>
          <p:cNvSpPr txBox="1"/>
          <p:nvPr/>
        </p:nvSpPr>
        <p:spPr>
          <a:xfrm>
            <a:off x="6087595" y="2236078"/>
            <a:ext cx="5105401" cy="578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7022">
              <a:defRPr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Comment?</a:t>
            </a:r>
          </a:p>
        </p:txBody>
      </p:sp>
      <p:sp>
        <p:nvSpPr>
          <p:cNvPr id="534" name="En ajustant:…"/>
          <p:cNvSpPr txBox="1"/>
          <p:nvPr/>
        </p:nvSpPr>
        <p:spPr>
          <a:xfrm>
            <a:off x="6087595" y="2897019"/>
            <a:ext cx="6176757" cy="395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rPr dirty="0"/>
              <a:t>En </a:t>
            </a:r>
            <a:r>
              <a:rPr dirty="0" err="1"/>
              <a:t>ajustant</a:t>
            </a:r>
            <a:r>
              <a:rPr lang="fr-CA" dirty="0"/>
              <a:t> </a:t>
            </a:r>
            <a:r>
              <a:rPr dirty="0"/>
              <a:t>: </a:t>
            </a:r>
            <a:endParaRPr sz="1700" dirty="0">
              <a:solidFill>
                <a:srgbClr val="404040"/>
              </a:solidFill>
            </a:endParaRPr>
          </a:p>
          <a:p>
            <a:pPr marL="762000" lvl="1" indent="-381000" algn="l">
              <a:spcBef>
                <a:spcPts val="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000">
                <a:solidFill>
                  <a:srgbClr val="5E5E5E"/>
                </a:solidFill>
              </a:defRPr>
            </a:pPr>
            <a:r>
              <a:rPr dirty="0"/>
              <a:t>la </a:t>
            </a:r>
            <a:r>
              <a:rPr dirty="0" err="1"/>
              <a:t>posologie</a:t>
            </a:r>
            <a:r>
              <a:rPr dirty="0"/>
              <a:t> et la </a:t>
            </a:r>
            <a:r>
              <a:rPr dirty="0" err="1"/>
              <a:t>forme</a:t>
            </a:r>
            <a:r>
              <a:rPr dirty="0"/>
              <a:t> </a:t>
            </a:r>
            <a:r>
              <a:rPr dirty="0" err="1"/>
              <a:t>pharmaceutique</a:t>
            </a:r>
            <a:endParaRPr dirty="0">
              <a:solidFill>
                <a:srgbClr val="404040"/>
              </a:solidFill>
            </a:endParaRPr>
          </a:p>
          <a:p>
            <a:pPr marL="762000" lvl="1" indent="-381000" algn="l">
              <a:spcBef>
                <a:spcPts val="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000">
                <a:solidFill>
                  <a:srgbClr val="5E5E5E"/>
                </a:solidFill>
              </a:defRPr>
            </a:pPr>
            <a:r>
              <a:rPr dirty="0"/>
              <a:t>la concentration</a:t>
            </a:r>
            <a:endParaRPr dirty="0">
              <a:solidFill>
                <a:srgbClr val="404040"/>
              </a:solidFill>
            </a:endParaRPr>
          </a:p>
          <a:p>
            <a:pPr marL="762000" lvl="1" indent="-381000" algn="l">
              <a:spcBef>
                <a:spcPts val="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000">
                <a:solidFill>
                  <a:srgbClr val="5E5E5E"/>
                </a:solidFill>
              </a:defRPr>
            </a:pPr>
            <a:r>
              <a:rPr dirty="0"/>
              <a:t>la dose</a:t>
            </a:r>
            <a:endParaRPr dirty="0">
              <a:solidFill>
                <a:srgbClr val="404040"/>
              </a:solidFill>
            </a:endParaRPr>
          </a:p>
          <a:p>
            <a:pPr marL="762000" lvl="1" indent="-381000" algn="l">
              <a:spcBef>
                <a:spcPts val="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000">
                <a:solidFill>
                  <a:srgbClr val="5E5E5E"/>
                </a:solidFill>
              </a:defRPr>
            </a:pPr>
            <a:r>
              <a:rPr dirty="0"/>
              <a:t>la </a:t>
            </a:r>
            <a:r>
              <a:rPr dirty="0" err="1"/>
              <a:t>voie</a:t>
            </a:r>
            <a:r>
              <a:rPr dirty="0"/>
              <a:t> </a:t>
            </a:r>
            <a:r>
              <a:rPr dirty="0" err="1"/>
              <a:t>d’administration</a:t>
            </a:r>
            <a:r>
              <a:rPr dirty="0"/>
              <a:t> </a:t>
            </a:r>
            <a:endParaRPr dirty="0">
              <a:solidFill>
                <a:srgbClr val="404040"/>
              </a:solidFill>
            </a:endParaRPr>
          </a:p>
          <a:p>
            <a:pPr marL="762000" lvl="1" indent="-381000" algn="l">
              <a:spcBef>
                <a:spcPts val="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000">
                <a:solidFill>
                  <a:srgbClr val="5E5E5E"/>
                </a:solidFill>
              </a:defRPr>
            </a:pPr>
            <a:r>
              <a:rPr dirty="0"/>
              <a:t>la durée de </a:t>
            </a:r>
            <a:r>
              <a:rPr dirty="0" err="1"/>
              <a:t>traitement</a:t>
            </a:r>
            <a:endParaRPr lang="fr-CA" dirty="0">
              <a:solidFill>
                <a:srgbClr val="404040"/>
              </a:solidFill>
            </a:endParaRPr>
          </a:p>
          <a:p>
            <a:pPr marL="762000" lvl="1" indent="-381000" algn="l">
              <a:spcBef>
                <a:spcPts val="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000">
                <a:solidFill>
                  <a:srgbClr val="5E5E5E"/>
                </a:solidFill>
              </a:defRPr>
            </a:pPr>
            <a:r>
              <a:rPr dirty="0"/>
              <a:t>la </a:t>
            </a:r>
            <a:r>
              <a:rPr dirty="0" err="1"/>
              <a:t>quantité</a:t>
            </a:r>
            <a:r>
              <a:rPr dirty="0"/>
              <a:t> </a:t>
            </a:r>
            <a:r>
              <a:rPr dirty="0" err="1"/>
              <a:t>prescrite</a:t>
            </a:r>
            <a:endParaRPr sz="1700" dirty="0">
              <a:solidFill>
                <a:srgbClr val="404040"/>
              </a:solidFill>
            </a:endParaRPr>
          </a:p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cessant</a:t>
            </a:r>
            <a:r>
              <a:rPr dirty="0"/>
              <a:t> le </a:t>
            </a:r>
            <a:r>
              <a:rPr dirty="0" err="1"/>
              <a:t>médicament</a:t>
            </a:r>
            <a:r>
              <a:rPr dirty="0"/>
              <a:t> </a:t>
            </a:r>
          </a:p>
        </p:txBody>
      </p:sp>
      <p:sp>
        <p:nvSpPr>
          <p:cNvPr id="535" name="Substance ciblée,  d’une drogue contrôlée ou d’un stupéfiant:…"/>
          <p:cNvSpPr txBox="1"/>
          <p:nvPr/>
        </p:nvSpPr>
        <p:spPr>
          <a:xfrm>
            <a:off x="1095557" y="5459053"/>
            <a:ext cx="3643388" cy="284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500"/>
              </a:spcBef>
              <a:defRPr sz="2200">
                <a:solidFill>
                  <a:srgbClr val="FAFAFA"/>
                </a:solidFill>
                <a:latin typeface="+mn-lt"/>
                <a:ea typeface="+mn-ea"/>
                <a:cs typeface="+mn-cs"/>
                <a:sym typeface="ITC Avant Garde Gothic Std Demi"/>
              </a:defRPr>
            </a:pPr>
            <a:r>
              <a:rPr dirty="0"/>
              <a:t>Substance </a:t>
            </a:r>
            <a:r>
              <a:rPr dirty="0" err="1"/>
              <a:t>ciblée</a:t>
            </a:r>
            <a:r>
              <a:rPr dirty="0"/>
              <a:t>, drogue contrôlée </a:t>
            </a:r>
            <a:r>
              <a:rPr lang="fr-CA" dirty="0"/>
              <a:t>ou </a:t>
            </a:r>
            <a:r>
              <a:rPr dirty="0" err="1"/>
              <a:t>stupéfiant</a:t>
            </a:r>
            <a:r>
              <a:rPr lang="fr-CA" dirty="0"/>
              <a:t> </a:t>
            </a:r>
            <a:r>
              <a:rPr dirty="0"/>
              <a:t>: </a:t>
            </a:r>
          </a:p>
          <a:p>
            <a:pPr algn="l">
              <a:lnSpc>
                <a:spcPct val="90000"/>
              </a:lnSpc>
              <a:spcBef>
                <a:spcPts val="1500"/>
              </a:spcBef>
              <a:defRPr sz="2000">
                <a:solidFill>
                  <a:srgbClr val="FAFAFA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ajuster</a:t>
            </a:r>
            <a:r>
              <a:rPr dirty="0"/>
              <a:t> la dose </a:t>
            </a:r>
            <a:r>
              <a:rPr dirty="0" err="1"/>
              <a:t>ou</a:t>
            </a:r>
            <a:r>
              <a:rPr dirty="0"/>
              <a:t> la </a:t>
            </a:r>
            <a:r>
              <a:rPr dirty="0" err="1"/>
              <a:t>posologie</a:t>
            </a:r>
            <a:r>
              <a:rPr lang="fr-CA" dirty="0"/>
              <a:t>;</a:t>
            </a:r>
            <a:r>
              <a:rPr dirty="0"/>
              <a:t> </a:t>
            </a:r>
            <a:r>
              <a:rPr dirty="0" err="1"/>
              <a:t>toutefois</a:t>
            </a:r>
            <a:r>
              <a:rPr lang="fr-CA" dirty="0"/>
              <a:t>, cela</a:t>
            </a:r>
            <a:r>
              <a:rPr dirty="0"/>
              <a:t> </a:t>
            </a:r>
            <a:r>
              <a:rPr dirty="0">
                <a:latin typeface="+mn-lt"/>
                <a:ea typeface="+mn-ea"/>
                <a:cs typeface="+mn-cs"/>
                <a:sym typeface="ITC Avant Garde Gothic Std Demi"/>
              </a:rPr>
              <a:t>ne </a:t>
            </a:r>
            <a:r>
              <a:rPr dirty="0" err="1">
                <a:latin typeface="+mn-lt"/>
                <a:ea typeface="+mn-ea"/>
                <a:cs typeface="+mn-cs"/>
                <a:sym typeface="ITC Avant Garde Gothic Std Demi"/>
              </a:rPr>
              <a:t>peut</a:t>
            </a:r>
            <a:r>
              <a:rPr dirty="0">
                <a:latin typeface="+mn-lt"/>
                <a:ea typeface="+mn-ea"/>
                <a:cs typeface="+mn-cs"/>
                <a:sym typeface="ITC Avant Garde Gothic Std Demi"/>
              </a:rPr>
              <a:t> </a:t>
            </a:r>
            <a:r>
              <a:rPr dirty="0" err="1">
                <a:latin typeface="+mn-lt"/>
                <a:ea typeface="+mn-ea"/>
                <a:cs typeface="+mn-cs"/>
                <a:sym typeface="ITC Avant Garde Gothic Std Demi"/>
              </a:rPr>
              <a:t>excéder</a:t>
            </a:r>
            <a:r>
              <a:rPr dirty="0"/>
              <a:t> la </a:t>
            </a:r>
            <a:r>
              <a:rPr dirty="0" err="1"/>
              <a:t>quantité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(en mg) de la prescription </a:t>
            </a:r>
            <a:r>
              <a:rPr dirty="0" err="1"/>
              <a:t>initiale</a:t>
            </a:r>
            <a:r>
              <a:rPr dirty="0"/>
              <a:t>. La </a:t>
            </a:r>
            <a:r>
              <a:rPr dirty="0" err="1"/>
              <a:t>teneur</a:t>
            </a:r>
            <a:r>
              <a:rPr dirty="0"/>
              <a:t> du </a:t>
            </a:r>
            <a:r>
              <a:rPr dirty="0" err="1"/>
              <a:t>médicament</a:t>
            </a:r>
            <a:r>
              <a:rPr dirty="0"/>
              <a:t> </a:t>
            </a:r>
            <a:r>
              <a:rPr dirty="0" err="1"/>
              <a:t>servie</a:t>
            </a:r>
            <a:r>
              <a:rPr dirty="0"/>
              <a:t> </a:t>
            </a:r>
            <a:r>
              <a:rPr dirty="0" err="1"/>
              <a:t>initialement</a:t>
            </a:r>
            <a:r>
              <a:rPr dirty="0"/>
              <a:t> doit </a:t>
            </a:r>
            <a:br>
              <a:rPr dirty="0"/>
            </a:br>
            <a:r>
              <a:rPr dirty="0" err="1"/>
              <a:t>être</a:t>
            </a:r>
            <a:r>
              <a:rPr dirty="0"/>
              <a:t> la </a:t>
            </a:r>
            <a:r>
              <a:rPr dirty="0" err="1"/>
              <a:t>même</a:t>
            </a:r>
            <a:r>
              <a:rPr dirty="0"/>
              <a:t>. 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Amorcer ou modifier une thérapie médicamenteuse dans le contexte de pratiques collaboratives"/>
          <p:cNvSpPr txBox="1">
            <a:spLocks noGrp="1"/>
          </p:cNvSpPr>
          <p:nvPr>
            <p:ph type="title"/>
          </p:nvPr>
        </p:nvSpPr>
        <p:spPr>
          <a:xfrm>
            <a:off x="698500" y="800927"/>
            <a:ext cx="11607800" cy="4346824"/>
          </a:xfrm>
          <a:prstGeom prst="rect">
            <a:avLst/>
          </a:prstGeom>
        </p:spPr>
        <p:txBody>
          <a:bodyPr/>
          <a:lstStyle>
            <a:lvl1pPr defTabSz="1508519">
              <a:defRPr sz="6960" spc="-139"/>
            </a:lvl1pPr>
          </a:lstStyle>
          <a:p>
            <a:r>
              <a:t>Amorcer ou modifier une thérapie médicamenteuse dans le contexte de pratiques collaboratives</a:t>
            </a:r>
          </a:p>
        </p:txBody>
      </p:sp>
      <p:sp>
        <p:nvSpPr>
          <p:cNvPr id="540" name="Ordonnance individuelle ou collective…"/>
          <p:cNvSpPr txBox="1"/>
          <p:nvPr/>
        </p:nvSpPr>
        <p:spPr>
          <a:xfrm>
            <a:off x="698499" y="5652910"/>
            <a:ext cx="11607801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68300" indent="-368300" algn="l">
              <a:lnSpc>
                <a:spcPct val="120000"/>
              </a:lnSpc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t>Ordonnance individuelle ou collective</a:t>
            </a:r>
            <a:endParaRPr sz="1800"/>
          </a:p>
          <a:p>
            <a:pPr marL="368300" indent="-368300" algn="l">
              <a:lnSpc>
                <a:spcPct val="120000"/>
              </a:lnSpc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t>Demande de consultation</a:t>
            </a:r>
            <a:endParaRPr sz="1800"/>
          </a:p>
          <a:p>
            <a:pPr marL="368300" indent="-368300" algn="l">
              <a:lnSpc>
                <a:spcPct val="120000"/>
              </a:lnSpc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t>Entente de partenariat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abrielle-rocha-rios-nm68LU14GLs-unsplash.jpg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8309"/>
          <a:stretch/>
        </p:blipFill>
        <p:spPr>
          <a:xfrm>
            <a:off x="6502400" y="2858290"/>
            <a:ext cx="5791201" cy="4633008"/>
          </a:xfrm>
          <a:prstGeom prst="rect">
            <a:avLst/>
          </a:prstGeom>
        </p:spPr>
      </p:pic>
      <p:sp>
        <p:nvSpPr>
          <p:cNvPr id="543" name="Ordonnances individuelles  et collectives"/>
          <p:cNvSpPr txBox="1">
            <a:spLocks noGrp="1"/>
          </p:cNvSpPr>
          <p:nvPr>
            <p:ph type="title"/>
          </p:nvPr>
        </p:nvSpPr>
        <p:spPr>
          <a:xfrm>
            <a:off x="698499" y="741183"/>
            <a:ext cx="11607802" cy="2496299"/>
          </a:xfrm>
          <a:prstGeom prst="rect">
            <a:avLst/>
          </a:prstGeom>
        </p:spPr>
        <p:txBody>
          <a:bodyPr/>
          <a:lstStyle/>
          <a:p>
            <a:r>
              <a:t>Ordonnances individuelles </a:t>
            </a:r>
            <a:br/>
            <a:r>
              <a:t>et collectives </a:t>
            </a:r>
          </a:p>
        </p:txBody>
      </p:sp>
      <p:sp>
        <p:nvSpPr>
          <p:cNvPr id="544" name="Une ordonnance individuelle ou collective habilite le pharmacien à amorcer ou modifier une thérapie médicamenteuse qu’il n’aurait pas pu faire de manière autonome.…"/>
          <p:cNvSpPr txBox="1">
            <a:spLocks noGrp="1"/>
          </p:cNvSpPr>
          <p:nvPr>
            <p:ph type="body" sz="half" idx="1"/>
          </p:nvPr>
        </p:nvSpPr>
        <p:spPr>
          <a:xfrm>
            <a:off x="698500" y="2789389"/>
            <a:ext cx="5442386" cy="528057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Une ordonnance individuelle ou collective habilite le pharmacien à amorcer ou modifier une thérapie médicamenteuse qu’il n’aurait pas pu faire de manière autonome.</a:t>
            </a:r>
            <a:endParaRPr sz="1600"/>
          </a:p>
          <a:p>
            <a:pPr>
              <a:buBlip>
                <a:blip r:embed="rId4"/>
              </a:buBlip>
            </a:pPr>
            <a:r>
              <a:t>Le pharmacien doit évaluer son patient afin de déterminer s’il peut amorcer ou modifier selon les dispositions de l’ordonnance. </a:t>
            </a:r>
          </a:p>
        </p:txBody>
      </p:sp>
      <p:sp>
        <p:nvSpPr>
          <p:cNvPr id="5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546" name="Rectangle aux angles arrondis"/>
          <p:cNvSpPr/>
          <p:nvPr/>
        </p:nvSpPr>
        <p:spPr>
          <a:xfrm>
            <a:off x="910770" y="8640392"/>
            <a:ext cx="5017845" cy="1554450"/>
          </a:xfrm>
          <a:prstGeom prst="roundRect">
            <a:avLst>
              <a:gd name="adj" fmla="val 12255"/>
            </a:avLst>
          </a:prstGeom>
          <a:ln w="50800">
            <a:solidFill>
              <a:srgbClr val="00964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7" name="Ordonnance individuelle"/>
          <p:cNvSpPr txBox="1"/>
          <p:nvPr/>
        </p:nvSpPr>
        <p:spPr>
          <a:xfrm>
            <a:off x="934429" y="8092890"/>
            <a:ext cx="416115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2500" b="1">
                <a:solidFill>
                  <a:srgbClr val="009640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Ordonnance individuelle</a:t>
            </a:r>
          </a:p>
        </p:txBody>
      </p:sp>
      <p:sp>
        <p:nvSpPr>
          <p:cNvPr id="548" name="Vise un seul patient indiqué sur l’ordonnance"/>
          <p:cNvSpPr txBox="1"/>
          <p:nvPr/>
        </p:nvSpPr>
        <p:spPr>
          <a:xfrm>
            <a:off x="1199839" y="8900206"/>
            <a:ext cx="4184155" cy="943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defRPr sz="2000">
                <a:solidFill>
                  <a:srgbClr val="5E5E5E"/>
                </a:solidFill>
              </a:defRPr>
            </a:lvl1pPr>
          </a:lstStyle>
          <a:p>
            <a:r>
              <a:t>Vise un seul patient indiqué sur l’ordonnance</a:t>
            </a:r>
          </a:p>
        </p:txBody>
      </p:sp>
      <p:sp>
        <p:nvSpPr>
          <p:cNvPr id="549" name="Rectangle aux angles arrondis"/>
          <p:cNvSpPr/>
          <p:nvPr/>
        </p:nvSpPr>
        <p:spPr>
          <a:xfrm>
            <a:off x="6386143" y="8640391"/>
            <a:ext cx="5017845" cy="1554452"/>
          </a:xfrm>
          <a:prstGeom prst="roundRect">
            <a:avLst>
              <a:gd name="adj" fmla="val 12255"/>
            </a:avLst>
          </a:prstGeom>
          <a:ln w="50800">
            <a:solidFill>
              <a:srgbClr val="E6761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0" name="Ordonnance collective"/>
          <p:cNvSpPr txBox="1"/>
          <p:nvPr/>
        </p:nvSpPr>
        <p:spPr>
          <a:xfrm>
            <a:off x="6409802" y="8092890"/>
            <a:ext cx="386016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2500" b="1">
                <a:solidFill>
                  <a:srgbClr val="E67619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t>Ordonnance collective</a:t>
            </a:r>
          </a:p>
        </p:txBody>
      </p:sp>
      <p:sp>
        <p:nvSpPr>
          <p:cNvPr id="551" name="Vise un groupe de patient indiqué sur l’ordonnance"/>
          <p:cNvSpPr txBox="1"/>
          <p:nvPr/>
        </p:nvSpPr>
        <p:spPr>
          <a:xfrm>
            <a:off x="6675211" y="8900206"/>
            <a:ext cx="4629287" cy="943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defRPr sz="2000">
                <a:solidFill>
                  <a:srgbClr val="5E5E5E"/>
                </a:solidFill>
              </a:defRPr>
            </a:lvl1pPr>
          </a:lstStyle>
          <a:p>
            <a:r>
              <a:t>Vise un groupe de patient indiqué sur l’ordonnance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Demande de consultation  au pharmacien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11607800" cy="1771813"/>
          </a:xfrm>
          <a:prstGeom prst="rect">
            <a:avLst/>
          </a:prstGeom>
        </p:spPr>
        <p:txBody>
          <a:bodyPr/>
          <a:lstStyle/>
          <a:p>
            <a:r>
              <a:t>Demande de consultation </a:t>
            </a:r>
            <a:br/>
            <a:r>
              <a:t>au pharmacien </a:t>
            </a:r>
          </a:p>
        </p:txBody>
      </p:sp>
      <p:sp>
        <p:nvSpPr>
          <p:cNvPr id="556" name="Vise un patient particulier…"/>
          <p:cNvSpPr txBox="1">
            <a:spLocks noGrp="1"/>
          </p:cNvSpPr>
          <p:nvPr>
            <p:ph type="body" sz="half" idx="1"/>
          </p:nvPr>
        </p:nvSpPr>
        <p:spPr>
          <a:xfrm>
            <a:off x="698499" y="2796510"/>
            <a:ext cx="11486908" cy="297892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Vise un patient particulier</a:t>
            </a:r>
            <a:endParaRPr sz="1600" dirty="0"/>
          </a:p>
          <a:p>
            <a:pPr>
              <a:buBlip>
                <a:blip r:embed="rId3"/>
              </a:buBlip>
            </a:pPr>
            <a:r>
              <a:rPr dirty="0"/>
              <a:t>Le </a:t>
            </a:r>
            <a:r>
              <a:rPr dirty="0" err="1"/>
              <a:t>demandeur</a:t>
            </a:r>
            <a:r>
              <a:rPr dirty="0"/>
              <a:t> doit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habilité</a:t>
            </a:r>
            <a:r>
              <a:rPr dirty="0"/>
              <a:t> à </a:t>
            </a:r>
            <a:r>
              <a:rPr dirty="0" err="1"/>
              <a:t>prescrire</a:t>
            </a:r>
            <a:r>
              <a:rPr dirty="0"/>
              <a:t> des </a:t>
            </a:r>
            <a:r>
              <a:rPr dirty="0" err="1"/>
              <a:t>médicaments</a:t>
            </a:r>
            <a:r>
              <a:rPr dirty="0"/>
              <a:t>. </a:t>
            </a:r>
            <a:endParaRPr sz="1600" dirty="0"/>
          </a:p>
          <a:p>
            <a:pPr>
              <a:buBlip>
                <a:blip r:embed="rId3"/>
              </a:buBlip>
            </a:pPr>
            <a:r>
              <a:rPr dirty="0"/>
              <a:t>La </a:t>
            </a:r>
            <a:r>
              <a:rPr dirty="0" err="1"/>
              <a:t>demande</a:t>
            </a:r>
            <a:r>
              <a:rPr dirty="0"/>
              <a:t> de consultation </a:t>
            </a:r>
            <a:r>
              <a:rPr dirty="0" err="1"/>
              <a:t>peut</a:t>
            </a:r>
            <a:r>
              <a:rPr dirty="0"/>
              <a:t> se faire </a:t>
            </a:r>
            <a:r>
              <a:rPr dirty="0" err="1"/>
              <a:t>verbalement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par </a:t>
            </a:r>
            <a:r>
              <a:rPr dirty="0" err="1"/>
              <a:t>écrit</a:t>
            </a:r>
            <a:r>
              <a:rPr dirty="0"/>
              <a:t>.</a:t>
            </a:r>
            <a:endParaRPr sz="1600" dirty="0"/>
          </a:p>
          <a:p>
            <a:pPr>
              <a:buBlip>
                <a:blip r:embed="rId3"/>
              </a:buBlip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répondra</a:t>
            </a:r>
            <a:r>
              <a:rPr dirty="0"/>
              <a:t> à la </a:t>
            </a:r>
            <a:r>
              <a:rPr dirty="0" err="1"/>
              <a:t>demande</a:t>
            </a:r>
            <a:r>
              <a:rPr dirty="0"/>
              <a:t> </a:t>
            </a:r>
            <a:r>
              <a:rPr u="sng" dirty="0"/>
              <a:t>par </a:t>
            </a:r>
            <a:r>
              <a:rPr u="sng" dirty="0" err="1"/>
              <a:t>écrit</a:t>
            </a:r>
            <a:r>
              <a:rPr dirty="0"/>
              <a:t>.</a:t>
            </a:r>
            <a:endParaRPr sz="1600" dirty="0"/>
          </a:p>
          <a:p>
            <a:pPr>
              <a:buBlip>
                <a:blip r:embed="rId3"/>
              </a:buBlip>
            </a:pPr>
            <a:r>
              <a:rPr dirty="0"/>
              <a:t>2 </a:t>
            </a:r>
            <a:r>
              <a:rPr dirty="0" err="1"/>
              <a:t>modalités</a:t>
            </a:r>
            <a:r>
              <a:rPr lang="fr-CA" dirty="0"/>
              <a:t> </a:t>
            </a:r>
            <a:r>
              <a:rPr dirty="0"/>
              <a:t>:</a:t>
            </a:r>
          </a:p>
        </p:txBody>
      </p:sp>
      <p:sp>
        <p:nvSpPr>
          <p:cNvPr id="55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558" name="Ligne"/>
          <p:cNvSpPr/>
          <p:nvPr/>
        </p:nvSpPr>
        <p:spPr>
          <a:xfrm>
            <a:off x="1905218" y="6484849"/>
            <a:ext cx="10216844" cy="1"/>
          </a:xfrm>
          <a:prstGeom prst="line">
            <a:avLst/>
          </a:prstGeom>
          <a:ln w="152400">
            <a:solidFill>
              <a:srgbClr val="D5D5D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9" name="Rectangle aux angles arrondis"/>
          <p:cNvSpPr/>
          <p:nvPr/>
        </p:nvSpPr>
        <p:spPr>
          <a:xfrm>
            <a:off x="5516939" y="5840316"/>
            <a:ext cx="2993402" cy="1289066"/>
          </a:xfrm>
          <a:prstGeom prst="roundRect">
            <a:avLst>
              <a:gd name="adj" fmla="val 18994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0" name="Discussion entre professionnels"/>
          <p:cNvSpPr txBox="1"/>
          <p:nvPr/>
        </p:nvSpPr>
        <p:spPr>
          <a:xfrm>
            <a:off x="5718441" y="6129246"/>
            <a:ext cx="2590398" cy="88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2400"/>
            </a:lvl1pPr>
          </a:lstStyle>
          <a:p>
            <a:r>
              <a:t>Discussion entre professionnels</a:t>
            </a:r>
          </a:p>
        </p:txBody>
      </p:sp>
      <p:sp>
        <p:nvSpPr>
          <p:cNvPr id="561" name="Rectangle aux angles arrondis"/>
          <p:cNvSpPr/>
          <p:nvPr/>
        </p:nvSpPr>
        <p:spPr>
          <a:xfrm>
            <a:off x="9129764" y="5840316"/>
            <a:ext cx="2082720" cy="1289066"/>
          </a:xfrm>
          <a:prstGeom prst="roundRect">
            <a:avLst>
              <a:gd name="adj" fmla="val 18994"/>
            </a:avLst>
          </a:prstGeom>
          <a:solidFill>
            <a:srgbClr val="E69E6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2" name="Exécution  du plan"/>
          <p:cNvSpPr txBox="1"/>
          <p:nvPr/>
        </p:nvSpPr>
        <p:spPr>
          <a:xfrm>
            <a:off x="9331267" y="6129246"/>
            <a:ext cx="1679715" cy="88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2400"/>
            </a:pPr>
            <a:r>
              <a:t>Exécution </a:t>
            </a:r>
            <a:br/>
            <a:r>
              <a:t>du plan </a:t>
            </a:r>
          </a:p>
        </p:txBody>
      </p:sp>
      <p:sp>
        <p:nvSpPr>
          <p:cNvPr id="563" name="Rectangle aux angles arrondis"/>
          <p:cNvSpPr/>
          <p:nvPr/>
        </p:nvSpPr>
        <p:spPr>
          <a:xfrm>
            <a:off x="2307118" y="5840316"/>
            <a:ext cx="2590397" cy="1289066"/>
          </a:xfrm>
          <a:prstGeom prst="roundRect">
            <a:avLst>
              <a:gd name="adj" fmla="val 18994"/>
            </a:avLst>
          </a:pr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4" name="Demande de consultation"/>
          <p:cNvSpPr txBox="1"/>
          <p:nvPr/>
        </p:nvSpPr>
        <p:spPr>
          <a:xfrm>
            <a:off x="2508621" y="6129246"/>
            <a:ext cx="2590397" cy="88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2400"/>
            </a:lvl1pPr>
          </a:lstStyle>
          <a:p>
            <a:r>
              <a:t>Demande de consultation </a:t>
            </a:r>
          </a:p>
        </p:txBody>
      </p:sp>
      <p:sp>
        <p:nvSpPr>
          <p:cNvPr id="565" name="1"/>
          <p:cNvSpPr txBox="1"/>
          <p:nvPr/>
        </p:nvSpPr>
        <p:spPr>
          <a:xfrm>
            <a:off x="1007816" y="5885291"/>
            <a:ext cx="86360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929292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566" name="Ligne"/>
          <p:cNvSpPr/>
          <p:nvPr/>
        </p:nvSpPr>
        <p:spPr>
          <a:xfrm>
            <a:off x="1905218" y="8220606"/>
            <a:ext cx="10216843" cy="1"/>
          </a:xfrm>
          <a:prstGeom prst="line">
            <a:avLst/>
          </a:prstGeom>
          <a:ln w="152400">
            <a:solidFill>
              <a:srgbClr val="D5D5D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7" name="Rectangle aux angles arrondis"/>
          <p:cNvSpPr/>
          <p:nvPr/>
        </p:nvSpPr>
        <p:spPr>
          <a:xfrm>
            <a:off x="8502155" y="7576074"/>
            <a:ext cx="2721266" cy="1289065"/>
          </a:xfrm>
          <a:prstGeom prst="roundRect">
            <a:avLst>
              <a:gd name="adj" fmla="val 18994"/>
            </a:avLst>
          </a:prstGeom>
          <a:solidFill>
            <a:srgbClr val="E69E6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8" name="Informations  au demandeur"/>
          <p:cNvSpPr txBox="1"/>
          <p:nvPr/>
        </p:nvSpPr>
        <p:spPr>
          <a:xfrm>
            <a:off x="8648026" y="7865003"/>
            <a:ext cx="2590397" cy="88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2400"/>
            </a:pPr>
            <a:r>
              <a:t>Informations </a:t>
            </a:r>
            <a:br/>
            <a:r>
              <a:t>au demandeur </a:t>
            </a:r>
          </a:p>
        </p:txBody>
      </p:sp>
      <p:sp>
        <p:nvSpPr>
          <p:cNvPr id="569" name="Rectangle aux angles arrondis"/>
          <p:cNvSpPr/>
          <p:nvPr/>
        </p:nvSpPr>
        <p:spPr>
          <a:xfrm>
            <a:off x="2282616" y="7576074"/>
            <a:ext cx="5922527" cy="1631309"/>
          </a:xfrm>
          <a:prstGeom prst="roundRect">
            <a:avLst>
              <a:gd name="adj" fmla="val 15009"/>
            </a:avLst>
          </a:prstGeom>
          <a:solidFill>
            <a:srgbClr val="5CB5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0" name="Demande de prise en charge et application des recommandations par le pharmacien"/>
          <p:cNvSpPr txBox="1"/>
          <p:nvPr/>
        </p:nvSpPr>
        <p:spPr>
          <a:xfrm>
            <a:off x="2484118" y="7865003"/>
            <a:ext cx="5519522" cy="119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2400"/>
            </a:lvl1pPr>
          </a:lstStyle>
          <a:p>
            <a:r>
              <a:t>Demande de prise en charge et application des recommandations par le pharmacien</a:t>
            </a:r>
          </a:p>
        </p:txBody>
      </p:sp>
      <p:sp>
        <p:nvSpPr>
          <p:cNvPr id="571" name="2"/>
          <p:cNvSpPr txBox="1"/>
          <p:nvPr/>
        </p:nvSpPr>
        <p:spPr>
          <a:xfrm>
            <a:off x="1007816" y="7621048"/>
            <a:ext cx="86360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929292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covid-supplements-pharmacien-sca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r="5629"/>
          <a:stretch/>
        </p:blipFill>
        <p:spPr>
          <a:xfrm>
            <a:off x="6502400" y="698500"/>
            <a:ext cx="5791201" cy="8356600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Entente de partenariat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5558993" cy="1715530"/>
          </a:xfrm>
          <a:prstGeom prst="rect">
            <a:avLst/>
          </a:prstGeom>
        </p:spPr>
        <p:txBody>
          <a:bodyPr/>
          <a:lstStyle/>
          <a:p>
            <a:r>
              <a:t>Entente de partenariat</a:t>
            </a:r>
          </a:p>
        </p:txBody>
      </p:sp>
      <p:sp>
        <p:nvSpPr>
          <p:cNvPr id="577" name="Entente écrite comportant plusieurs activités permettant au pharmacien d’amorcer ou de modifier de manière autonome une thérapie médicamenteuse auprès d’un groupe de patients.…"/>
          <p:cNvSpPr txBox="1">
            <a:spLocks noGrp="1"/>
          </p:cNvSpPr>
          <p:nvPr>
            <p:ph type="body" sz="half" idx="1"/>
          </p:nvPr>
        </p:nvSpPr>
        <p:spPr>
          <a:xfrm>
            <a:off x="698500" y="2830718"/>
            <a:ext cx="5405576" cy="662723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rPr dirty="0"/>
              <a:t>Entente </a:t>
            </a:r>
            <a:r>
              <a:rPr dirty="0" err="1"/>
              <a:t>écrite</a:t>
            </a:r>
            <a:r>
              <a:rPr dirty="0"/>
              <a:t> </a:t>
            </a:r>
            <a:r>
              <a:rPr dirty="0" err="1"/>
              <a:t>comportant</a:t>
            </a:r>
            <a:r>
              <a:rPr dirty="0"/>
              <a:t> </a:t>
            </a:r>
            <a:r>
              <a:rPr dirty="0" err="1"/>
              <a:t>plusieurs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</a:t>
            </a:r>
            <a:r>
              <a:rPr dirty="0" err="1"/>
              <a:t>permettant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</a:t>
            </a:r>
            <a:r>
              <a:rPr dirty="0" err="1"/>
              <a:t>d’amorcer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 modifier de manière </a:t>
            </a:r>
            <a:r>
              <a:rPr dirty="0" err="1"/>
              <a:t>autonome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 </a:t>
            </a:r>
            <a:r>
              <a:rPr b="1" dirty="0" err="1">
                <a:latin typeface="ITC Avant Garde Std Md" panose="020B0602020202020204" pitchFamily="34" charset="77"/>
                <a:ea typeface="ITC Avant Garde Std Bk"/>
                <a:cs typeface="ITC Avant Garde Std Bk"/>
                <a:sym typeface="ITC Avant Garde Gothic Std Book"/>
              </a:rPr>
              <a:t>auprès</a:t>
            </a:r>
            <a:r>
              <a:rPr b="1" dirty="0">
                <a:latin typeface="ITC Avant Garde Std Md" panose="020B0602020202020204" pitchFamily="34" charset="77"/>
                <a:ea typeface="ITC Avant Garde Std Bk"/>
                <a:cs typeface="ITC Avant Garde Std Bk"/>
                <a:sym typeface="ITC Avant Garde Gothic Std Book"/>
              </a:rPr>
              <a:t> d’un </a:t>
            </a:r>
            <a:r>
              <a:rPr b="1" dirty="0" err="1">
                <a:latin typeface="ITC Avant Garde Std Md" panose="020B0602020202020204" pitchFamily="34" charset="77"/>
                <a:ea typeface="ITC Avant Garde Std Bk"/>
                <a:cs typeface="ITC Avant Garde Std Bk"/>
                <a:sym typeface="ITC Avant Garde Gothic Std Book"/>
              </a:rPr>
              <a:t>groupe</a:t>
            </a:r>
            <a:r>
              <a:rPr b="1" dirty="0">
                <a:latin typeface="ITC Avant Garde Std Md" panose="020B0602020202020204" pitchFamily="34" charset="77"/>
                <a:ea typeface="ITC Avant Garde Std Bk"/>
                <a:cs typeface="ITC Avant Garde Std Bk"/>
                <a:sym typeface="ITC Avant Garde Gothic Std Book"/>
              </a:rPr>
              <a:t> de patients</a:t>
            </a:r>
            <a:r>
              <a:rPr dirty="0"/>
              <a:t>.</a:t>
            </a:r>
            <a:endParaRPr sz="2400" u="sng" dirty="0">
              <a:solidFill>
                <a:srgbClr val="000000"/>
              </a:solidFill>
            </a:endParaRPr>
          </a:p>
          <a:p>
            <a:pPr>
              <a:buBlip>
                <a:blip r:embed="rId4"/>
              </a:buBlip>
            </a:pPr>
            <a:r>
              <a:rPr dirty="0"/>
              <a:t>Ne </a:t>
            </a:r>
            <a:r>
              <a:rPr dirty="0" err="1"/>
              <a:t>nécessite</a:t>
            </a:r>
            <a:r>
              <a:rPr dirty="0"/>
              <a:t> pas </a:t>
            </a:r>
            <a:r>
              <a:rPr dirty="0" err="1"/>
              <a:t>d’ordonnance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de </a:t>
            </a:r>
            <a:br>
              <a:rPr dirty="0"/>
            </a:br>
            <a:r>
              <a:rPr dirty="0" err="1"/>
              <a:t>demande</a:t>
            </a:r>
            <a:r>
              <a:rPr dirty="0"/>
              <a:t> de consultation.</a:t>
            </a:r>
            <a:endParaRPr sz="1600" dirty="0"/>
          </a:p>
          <a:p>
            <a:pPr>
              <a:buBlip>
                <a:blip r:embed="rId4"/>
              </a:buBlip>
            </a:pPr>
            <a:r>
              <a:rPr dirty="0"/>
              <a:t>Entente </a:t>
            </a:r>
            <a:r>
              <a:rPr dirty="0" err="1"/>
              <a:t>conclue</a:t>
            </a:r>
            <a:r>
              <a:rPr dirty="0"/>
              <a:t> entre </a:t>
            </a:r>
            <a:r>
              <a:rPr dirty="0" err="1"/>
              <a:t>médecins</a:t>
            </a:r>
            <a:r>
              <a:rPr dirty="0"/>
              <a:t> et </a:t>
            </a:r>
            <a:r>
              <a:rPr dirty="0" err="1"/>
              <a:t>pharmaciens</a:t>
            </a:r>
            <a:r>
              <a:rPr dirty="0"/>
              <a:t>. </a:t>
            </a:r>
            <a:r>
              <a:rPr dirty="0" err="1"/>
              <a:t>Possibilité</a:t>
            </a:r>
            <a:r>
              <a:rPr dirty="0"/>
              <a:t> de le faire entre </a:t>
            </a:r>
            <a:r>
              <a:rPr lang="fr-CA" dirty="0"/>
              <a:t>des </a:t>
            </a:r>
            <a:r>
              <a:rPr dirty="0" err="1"/>
              <a:t>groupe</a:t>
            </a:r>
            <a:r>
              <a:rPr lang="fr-CA" dirty="0"/>
              <a:t>s</a:t>
            </a:r>
            <a:r>
              <a:rPr dirty="0"/>
              <a:t> de </a:t>
            </a:r>
            <a:r>
              <a:rPr dirty="0" err="1"/>
              <a:t>professionnel</a:t>
            </a:r>
            <a:r>
              <a:rPr lang="fr-CA" dirty="0"/>
              <a:t>s</a:t>
            </a:r>
            <a:r>
              <a:rPr dirty="0"/>
              <a:t>.  </a:t>
            </a:r>
            <a:br>
              <a:rPr dirty="0"/>
            </a:br>
            <a:r>
              <a:rPr dirty="0" err="1"/>
              <a:t>Ils</a:t>
            </a:r>
            <a:r>
              <a:rPr dirty="0"/>
              <a:t> </a:t>
            </a:r>
            <a:r>
              <a:rPr dirty="0" err="1"/>
              <a:t>doivent</a:t>
            </a:r>
            <a:r>
              <a:rPr dirty="0"/>
              <a:t> </a:t>
            </a:r>
            <a:r>
              <a:rPr dirty="0" err="1"/>
              <a:t>partager</a:t>
            </a:r>
            <a:r>
              <a:rPr dirty="0"/>
              <a:t> les </a:t>
            </a:r>
            <a:r>
              <a:rPr dirty="0" err="1"/>
              <a:t>mêmes</a:t>
            </a:r>
            <a:r>
              <a:rPr dirty="0"/>
              <a:t> patients et les </a:t>
            </a:r>
            <a:r>
              <a:rPr dirty="0" err="1"/>
              <a:t>mêmes</a:t>
            </a:r>
            <a:r>
              <a:rPr dirty="0"/>
              <a:t> dossiers. </a:t>
            </a:r>
          </a:p>
        </p:txBody>
      </p:sp>
      <p:sp>
        <p:nvSpPr>
          <p:cNvPr id="57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57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405" y="391852"/>
            <a:ext cx="2274548" cy="2255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anastasiia-ostapovych-7aSs-LEcB9o-unsplash.jpg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4543"/>
          <a:stretch/>
        </p:blipFill>
        <p:spPr>
          <a:xfrm>
            <a:off x="6502400" y="698499"/>
            <a:ext cx="5791201" cy="8356601"/>
          </a:xfrm>
          <a:prstGeom prst="rect">
            <a:avLst/>
          </a:prstGeom>
        </p:spPr>
      </p:pic>
      <p:sp>
        <p:nvSpPr>
          <p:cNvPr id="584" name="Entente de partenariat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5558993" cy="1715530"/>
          </a:xfrm>
          <a:prstGeom prst="rect">
            <a:avLst/>
          </a:prstGeom>
        </p:spPr>
        <p:txBody>
          <a:bodyPr/>
          <a:lstStyle/>
          <a:p>
            <a:r>
              <a:t>Entente de partenariat</a:t>
            </a:r>
          </a:p>
        </p:txBody>
      </p:sp>
      <p:sp>
        <p:nvSpPr>
          <p:cNvPr id="585" name="Nom des parties…"/>
          <p:cNvSpPr txBox="1">
            <a:spLocks noGrp="1"/>
          </p:cNvSpPr>
          <p:nvPr>
            <p:ph type="body" sz="half" idx="1"/>
          </p:nvPr>
        </p:nvSpPr>
        <p:spPr>
          <a:xfrm>
            <a:off x="698499" y="2632316"/>
            <a:ext cx="5404367" cy="6825641"/>
          </a:xfrm>
          <a:prstGeom prst="rect">
            <a:avLst/>
          </a:prstGeom>
        </p:spPr>
        <p:txBody>
          <a:bodyPr/>
          <a:lstStyle/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/>
            </a:pPr>
            <a:r>
              <a:rPr dirty="0"/>
              <a:t>Nom des parties</a:t>
            </a:r>
          </a:p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/>
            </a:pPr>
            <a:r>
              <a:rPr dirty="0" err="1"/>
              <a:t>Clientèle</a:t>
            </a:r>
            <a:r>
              <a:rPr dirty="0"/>
              <a:t> </a:t>
            </a:r>
            <a:r>
              <a:rPr dirty="0" err="1"/>
              <a:t>visée</a:t>
            </a:r>
            <a:endParaRPr dirty="0"/>
          </a:p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/>
            </a:pPr>
            <a:r>
              <a:rPr dirty="0" err="1"/>
              <a:t>Offre</a:t>
            </a:r>
            <a:r>
              <a:rPr dirty="0"/>
              <a:t> de </a:t>
            </a:r>
            <a:r>
              <a:rPr dirty="0" err="1"/>
              <a:t>soins</a:t>
            </a:r>
            <a:r>
              <a:rPr dirty="0"/>
              <a:t> et services du </a:t>
            </a:r>
            <a:r>
              <a:rPr dirty="0" err="1"/>
              <a:t>ou</a:t>
            </a:r>
            <a:r>
              <a:rPr dirty="0"/>
              <a:t> des </a:t>
            </a:r>
            <a:r>
              <a:rPr dirty="0" err="1"/>
              <a:t>pharmaciens</a:t>
            </a:r>
            <a:r>
              <a:rPr dirty="0"/>
              <a:t> </a:t>
            </a:r>
          </a:p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>
                <a:latin typeface="+mn-lt"/>
                <a:ea typeface="+mn-ea"/>
                <a:cs typeface="+mn-cs"/>
                <a:sym typeface="ITC Avant Garde Gothic Std Demi"/>
              </a:defRPr>
            </a:pPr>
            <a:r>
              <a:rPr b="1" dirty="0" err="1">
                <a:latin typeface="ITC Avant Garde Std Md" panose="020B0602020202020204" pitchFamily="34" charset="77"/>
              </a:rPr>
              <a:t>Procédure</a:t>
            </a:r>
            <a:r>
              <a:rPr b="1" dirty="0">
                <a:latin typeface="ITC Avant Garde Std Md" panose="020B0602020202020204" pitchFamily="34" charset="77"/>
              </a:rPr>
              <a:t> pour consulter </a:t>
            </a:r>
            <a:r>
              <a:rPr b="1" dirty="0" err="1">
                <a:latin typeface="ITC Avant Garde Std Md" panose="020B0602020202020204" pitchFamily="34" charset="77"/>
              </a:rPr>
              <a:t>ou</a:t>
            </a:r>
            <a:r>
              <a:rPr b="1" dirty="0">
                <a:latin typeface="ITC Avant Garde Std Md" panose="020B0602020202020204" pitchFamily="34" charset="77"/>
              </a:rPr>
              <a:t> demander </a:t>
            </a:r>
            <a:r>
              <a:rPr lang="fr-CA" b="1" dirty="0">
                <a:latin typeface="ITC Avant Garde Std Md" panose="020B0602020202020204" pitchFamily="34" charset="77"/>
              </a:rPr>
              <a:t>une </a:t>
            </a:r>
            <a:r>
              <a:rPr b="1" dirty="0">
                <a:latin typeface="ITC Avant Garde Std Md" panose="020B0602020202020204" pitchFamily="34" charset="77"/>
              </a:rPr>
              <a:t>intervention du </a:t>
            </a:r>
            <a:r>
              <a:rPr b="1" dirty="0" err="1">
                <a:latin typeface="ITC Avant Garde Std Md" panose="020B0602020202020204" pitchFamily="34" charset="77"/>
              </a:rPr>
              <a:t>professionnel</a:t>
            </a:r>
            <a:r>
              <a:rPr b="1" dirty="0">
                <a:latin typeface="ITC Avant Garde Std Md" panose="020B0602020202020204" pitchFamily="34" charset="77"/>
              </a:rPr>
              <a:t> </a:t>
            </a:r>
            <a:r>
              <a:rPr b="1" dirty="0" err="1">
                <a:latin typeface="ITC Avant Garde Std Md" panose="020B0602020202020204" pitchFamily="34" charset="77"/>
              </a:rPr>
              <a:t>partenaire</a:t>
            </a:r>
            <a:endParaRPr b="1" dirty="0">
              <a:latin typeface="ITC Avant Garde Std Md" panose="020B0602020202020204" pitchFamily="34" charset="77"/>
            </a:endParaRPr>
          </a:p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/>
            </a:pPr>
            <a:r>
              <a:rPr dirty="0"/>
              <a:t>Modes de communications entre les </a:t>
            </a:r>
            <a:r>
              <a:rPr dirty="0" err="1"/>
              <a:t>professionnels</a:t>
            </a:r>
            <a:endParaRPr dirty="0"/>
          </a:p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/>
            </a:pPr>
            <a:r>
              <a:rPr dirty="0" err="1"/>
              <a:t>Modalités</a:t>
            </a:r>
            <a:r>
              <a:rPr dirty="0"/>
              <a:t> </a:t>
            </a:r>
            <a:r>
              <a:rPr dirty="0" err="1"/>
              <a:t>d’évaluation</a:t>
            </a:r>
            <a:r>
              <a:rPr dirty="0"/>
              <a:t> des </a:t>
            </a:r>
            <a:r>
              <a:rPr dirty="0" err="1"/>
              <a:t>activités</a:t>
            </a:r>
            <a:r>
              <a:rPr dirty="0"/>
              <a:t> </a:t>
            </a:r>
            <a:r>
              <a:rPr dirty="0" err="1"/>
              <a:t>professionnelles</a:t>
            </a:r>
            <a:endParaRPr dirty="0"/>
          </a:p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/>
            </a:pPr>
            <a:r>
              <a:rPr dirty="0" err="1"/>
              <a:t>Procédure</a:t>
            </a:r>
            <a:r>
              <a:rPr dirty="0"/>
              <a:t> pour </a:t>
            </a:r>
            <a:r>
              <a:rPr dirty="0" err="1"/>
              <a:t>réviser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modifier </a:t>
            </a:r>
            <a:r>
              <a:rPr dirty="0" err="1"/>
              <a:t>l’entente</a:t>
            </a:r>
            <a:endParaRPr dirty="0"/>
          </a:p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/>
            </a:pPr>
            <a:r>
              <a:rPr dirty="0"/>
              <a:t>Durée de </a:t>
            </a:r>
            <a:r>
              <a:rPr dirty="0" err="1"/>
              <a:t>l’entente</a:t>
            </a:r>
            <a:endParaRPr dirty="0"/>
          </a:p>
          <a:p>
            <a:pPr marL="377190" indent="-377190" defTabSz="1716590">
              <a:spcBef>
                <a:spcPts val="1000"/>
              </a:spcBef>
              <a:buBlip>
                <a:blip r:embed="rId4"/>
              </a:buBlip>
              <a:defRPr sz="2475"/>
            </a:pPr>
            <a:r>
              <a:rPr dirty="0" err="1"/>
              <a:t>Procédures</a:t>
            </a:r>
            <a:r>
              <a:rPr dirty="0"/>
              <a:t> pour </a:t>
            </a:r>
            <a:r>
              <a:rPr dirty="0" err="1"/>
              <a:t>renouveler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mettre</a:t>
            </a:r>
            <a:r>
              <a:rPr dirty="0"/>
              <a:t> fin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l’entente</a:t>
            </a:r>
            <a:r>
              <a:rPr dirty="0"/>
              <a:t> </a:t>
            </a:r>
          </a:p>
        </p:txBody>
      </p:sp>
      <p:sp>
        <p:nvSpPr>
          <p:cNvPr id="5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58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532" y="6622029"/>
            <a:ext cx="2274547" cy="2255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814" y="1163352"/>
            <a:ext cx="2276659" cy="2255513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593" name="Substituer un médicament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11947829" cy="1771813"/>
          </a:xfrm>
          <a:prstGeom prst="rect">
            <a:avLst/>
          </a:prstGeom>
        </p:spPr>
        <p:txBody>
          <a:bodyPr/>
          <a:lstStyle/>
          <a:p>
            <a:r>
              <a:t>Substituer un médicament</a:t>
            </a:r>
          </a:p>
        </p:txBody>
      </p:sp>
      <p:sp>
        <p:nvSpPr>
          <p:cNvPr id="594" name="Rupture d’approvisionnement au Québec…"/>
          <p:cNvSpPr txBox="1">
            <a:spLocks noGrp="1"/>
          </p:cNvSpPr>
          <p:nvPr>
            <p:ph type="body" idx="1"/>
          </p:nvPr>
        </p:nvSpPr>
        <p:spPr>
          <a:xfrm>
            <a:off x="813134" y="2324512"/>
            <a:ext cx="10759181" cy="481519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rPr dirty="0"/>
              <a:t>Rupture </a:t>
            </a:r>
            <a:r>
              <a:rPr dirty="0" err="1"/>
              <a:t>d’approvisionnement</a:t>
            </a:r>
            <a:r>
              <a:rPr dirty="0"/>
              <a:t> au Québec</a:t>
            </a:r>
          </a:p>
          <a:p>
            <a:pPr marL="762000" lvl="1" indent="-381000">
              <a:buSzPct val="80000"/>
              <a:buBlip>
                <a:blip r:embed="rId4"/>
              </a:buBlip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vérifier</a:t>
            </a:r>
            <a:r>
              <a:rPr dirty="0"/>
              <a:t> avec 2 </a:t>
            </a:r>
            <a:r>
              <a:rPr dirty="0" err="1"/>
              <a:t>grossistes</a:t>
            </a:r>
            <a:r>
              <a:rPr dirty="0"/>
              <a:t> </a:t>
            </a:r>
            <a:endParaRPr sz="1600" dirty="0"/>
          </a:p>
          <a:p>
            <a:pPr>
              <a:buBlip>
                <a:blip r:embed="rId4"/>
              </a:buBlip>
            </a:pPr>
            <a:r>
              <a:rPr dirty="0" err="1"/>
              <a:t>Produit</a:t>
            </a:r>
            <a:r>
              <a:rPr dirty="0"/>
              <a:t> </a:t>
            </a:r>
            <a:r>
              <a:rPr dirty="0" err="1"/>
              <a:t>discontinué</a:t>
            </a:r>
            <a:r>
              <a:rPr dirty="0"/>
              <a:t> sur le </a:t>
            </a:r>
            <a:r>
              <a:rPr dirty="0" err="1"/>
              <a:t>marché</a:t>
            </a:r>
            <a:r>
              <a:rPr dirty="0"/>
              <a:t> </a:t>
            </a:r>
            <a:r>
              <a:rPr dirty="0" err="1"/>
              <a:t>canadien</a:t>
            </a:r>
            <a:endParaRPr dirty="0"/>
          </a:p>
          <a:p>
            <a:pPr>
              <a:buBlip>
                <a:blip r:embed="rId4"/>
              </a:buBlip>
            </a:pPr>
            <a:r>
              <a:rPr dirty="0" err="1"/>
              <a:t>Difficulté</a:t>
            </a:r>
            <a:r>
              <a:rPr dirty="0"/>
              <a:t> avec </a:t>
            </a:r>
            <a:r>
              <a:rPr dirty="0" err="1"/>
              <a:t>l’administration</a:t>
            </a:r>
            <a:r>
              <a:rPr dirty="0"/>
              <a:t> du </a:t>
            </a:r>
            <a:r>
              <a:rPr dirty="0" err="1"/>
              <a:t>médicament</a:t>
            </a:r>
            <a:r>
              <a:rPr dirty="0"/>
              <a:t> </a:t>
            </a:r>
          </a:p>
          <a:p>
            <a:pPr>
              <a:buBlip>
                <a:blip r:embed="rId4"/>
              </a:buBlip>
            </a:pPr>
            <a:r>
              <a:rPr dirty="0" err="1"/>
              <a:t>Sécurité</a:t>
            </a:r>
            <a:r>
              <a:rPr dirty="0"/>
              <a:t> du patient (ex.</a:t>
            </a:r>
            <a:r>
              <a:rPr lang="fr-CA" dirty="0"/>
              <a:t> </a:t>
            </a:r>
            <a:r>
              <a:rPr dirty="0"/>
              <a:t>: </a:t>
            </a:r>
            <a:r>
              <a:rPr dirty="0" err="1"/>
              <a:t>allergie</a:t>
            </a:r>
            <a:r>
              <a:rPr dirty="0"/>
              <a:t> à </a:t>
            </a:r>
            <a:r>
              <a:rPr dirty="0" err="1"/>
              <a:t>l’antibiotique</a:t>
            </a:r>
            <a:r>
              <a:rPr dirty="0"/>
              <a:t> </a:t>
            </a:r>
            <a:r>
              <a:rPr dirty="0" err="1"/>
              <a:t>prescrit</a:t>
            </a:r>
            <a:r>
              <a:rPr dirty="0"/>
              <a:t>)</a:t>
            </a:r>
          </a:p>
          <a:p>
            <a:pPr marL="762000" lvl="1" indent="-381000">
              <a:buSzPct val="80000"/>
              <a:buBlip>
                <a:blip r:embed="rId4"/>
              </a:buBlip>
            </a:pPr>
            <a:r>
              <a:rPr dirty="0"/>
              <a:t>2 conditions à respecter</a:t>
            </a:r>
            <a:r>
              <a:rPr lang="fr-CA" dirty="0"/>
              <a:t> :</a:t>
            </a:r>
            <a:endParaRPr sz="1600" dirty="0"/>
          </a:p>
          <a:p>
            <a:pPr marL="1143000" lvl="2" indent="-381000">
              <a:buSzPct val="80000"/>
              <a:buBlip>
                <a:blip r:embed="rId4"/>
              </a:buBlip>
            </a:pPr>
            <a:r>
              <a:rPr dirty="0"/>
              <a:t>Il faut </a:t>
            </a:r>
            <a:r>
              <a:rPr dirty="0" err="1"/>
              <a:t>débuter</a:t>
            </a:r>
            <a:r>
              <a:rPr dirty="0"/>
              <a:t> le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rapidement</a:t>
            </a:r>
            <a:r>
              <a:rPr lang="fr-CA" dirty="0"/>
              <a:t>.</a:t>
            </a:r>
            <a:r>
              <a:rPr dirty="0"/>
              <a:t> </a:t>
            </a:r>
            <a:endParaRPr sz="1400" dirty="0"/>
          </a:p>
          <a:p>
            <a:pPr marL="1143000" lvl="2" indent="-381000">
              <a:buSzPct val="80000"/>
              <a:buBlip>
                <a:blip r:embed="rId4"/>
              </a:buBlip>
            </a:pPr>
            <a:r>
              <a:rPr dirty="0"/>
              <a:t>Le </a:t>
            </a:r>
            <a:r>
              <a:rPr dirty="0" err="1"/>
              <a:t>prescripteur</a:t>
            </a:r>
            <a:r>
              <a:rPr dirty="0"/>
              <a:t> ne </a:t>
            </a:r>
            <a:r>
              <a:rPr dirty="0" err="1"/>
              <a:t>pourra</a:t>
            </a:r>
            <a:r>
              <a:rPr dirty="0"/>
              <a:t> pas </a:t>
            </a:r>
            <a:r>
              <a:rPr dirty="0" err="1"/>
              <a:t>être</a:t>
            </a:r>
            <a:r>
              <a:rPr dirty="0"/>
              <a:t> rejoint </a:t>
            </a:r>
            <a:r>
              <a:rPr dirty="0" err="1"/>
              <a:t>rapidement</a:t>
            </a:r>
            <a:r>
              <a:rPr lang="fr-CA" dirty="0"/>
              <a:t>.</a:t>
            </a:r>
            <a:r>
              <a:rPr dirty="0"/>
              <a:t> </a:t>
            </a:r>
          </a:p>
        </p:txBody>
      </p:sp>
      <p:sp>
        <p:nvSpPr>
          <p:cNvPr id="595" name="Rectangle aux angles arrondis"/>
          <p:cNvSpPr/>
          <p:nvPr/>
        </p:nvSpPr>
        <p:spPr>
          <a:xfrm>
            <a:off x="-508556" y="7364071"/>
            <a:ext cx="10523558" cy="908136"/>
          </a:xfrm>
          <a:prstGeom prst="roundRect">
            <a:avLst>
              <a:gd name="adj" fmla="val 50000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6" name="Communication obligatoire avec le prescripteur initial"/>
          <p:cNvSpPr txBox="1"/>
          <p:nvPr/>
        </p:nvSpPr>
        <p:spPr>
          <a:xfrm>
            <a:off x="929164" y="7602239"/>
            <a:ext cx="961567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/>
            </a:lvl1pPr>
          </a:lstStyle>
          <a:p>
            <a:r>
              <a:t>Communication obligatoire avec le prescripteur initial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onnaître les nouvelles activités professionnelles du pharmacien (loi 31)"/>
          <p:cNvSpPr txBox="1">
            <a:spLocks noGrp="1"/>
          </p:cNvSpPr>
          <p:nvPr>
            <p:ph type="body" sz="quarter" idx="1"/>
          </p:nvPr>
        </p:nvSpPr>
        <p:spPr>
          <a:xfrm>
            <a:off x="7461259" y="858118"/>
            <a:ext cx="4667152" cy="24719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500" b="0" spc="-35"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rPr dirty="0" err="1"/>
              <a:t>Connaître</a:t>
            </a:r>
            <a:r>
              <a:rPr dirty="0"/>
              <a:t> les </a:t>
            </a:r>
            <a:r>
              <a:rPr dirty="0" err="1"/>
              <a:t>nouvelles</a:t>
            </a:r>
            <a:r>
              <a:rPr dirty="0"/>
              <a:t> </a:t>
            </a:r>
            <a:r>
              <a:rPr dirty="0" err="1"/>
              <a:t>activités</a:t>
            </a:r>
            <a:r>
              <a:rPr lang="fr-CA" dirty="0"/>
              <a:t> </a:t>
            </a:r>
            <a:r>
              <a:rPr dirty="0" err="1"/>
              <a:t>professionnelles</a:t>
            </a:r>
            <a:r>
              <a:rPr dirty="0"/>
              <a:t> du </a:t>
            </a:r>
            <a:r>
              <a:rPr dirty="0" err="1"/>
              <a:t>pharmacien</a:t>
            </a:r>
            <a:r>
              <a:rPr dirty="0"/>
              <a:t> (</a:t>
            </a:r>
            <a:r>
              <a:rPr dirty="0" err="1"/>
              <a:t>loi</a:t>
            </a:r>
            <a:r>
              <a:rPr dirty="0"/>
              <a:t> 31)</a:t>
            </a:r>
          </a:p>
        </p:txBody>
      </p:sp>
      <p:sp>
        <p:nvSpPr>
          <p:cNvPr id="381" name="Connaître les nouvelles approches d’une pratique collaborative interprofessionnelle"/>
          <p:cNvSpPr txBox="1">
            <a:spLocks noGrp="1"/>
          </p:cNvSpPr>
          <p:nvPr>
            <p:ph type="body" idx="21"/>
          </p:nvPr>
        </p:nvSpPr>
        <p:spPr>
          <a:xfrm>
            <a:off x="7600104" y="5798235"/>
            <a:ext cx="4528307" cy="419582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1681912">
              <a:defRPr sz="3395"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rPr dirty="0" err="1"/>
              <a:t>Connaître</a:t>
            </a:r>
            <a:r>
              <a:rPr dirty="0"/>
              <a:t> les </a:t>
            </a:r>
            <a:r>
              <a:rPr dirty="0" err="1"/>
              <a:t>nouvelles</a:t>
            </a:r>
            <a:r>
              <a:rPr dirty="0"/>
              <a:t> </a:t>
            </a:r>
            <a:r>
              <a:rPr dirty="0" err="1"/>
              <a:t>approches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pratique collaborative </a:t>
            </a:r>
            <a:r>
              <a:rPr dirty="0" err="1"/>
              <a:t>interprofessionnelle</a:t>
            </a:r>
            <a:r>
              <a:rPr dirty="0"/>
              <a:t> </a:t>
            </a:r>
          </a:p>
        </p:txBody>
      </p:sp>
      <p:sp>
        <p:nvSpPr>
          <p:cNvPr id="382" name="Objectifs de la présentation"/>
          <p:cNvSpPr txBox="1">
            <a:spLocks noGrp="1"/>
          </p:cNvSpPr>
          <p:nvPr>
            <p:ph type="title" idx="4294967295"/>
          </p:nvPr>
        </p:nvSpPr>
        <p:spPr>
          <a:xfrm>
            <a:off x="876389" y="3955365"/>
            <a:ext cx="5220076" cy="1842870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>
              <a:lnSpc>
                <a:spcPct val="100000"/>
              </a:lnSpc>
              <a:defRPr>
                <a:solidFill>
                  <a:srgbClr val="5E5E5E"/>
                </a:solidFill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lvl1pPr>
          </a:lstStyle>
          <a:p>
            <a:r>
              <a:rPr dirty="0" err="1"/>
              <a:t>Objectifs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Administrer un médicament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12327736" cy="1771813"/>
          </a:xfrm>
          <a:prstGeom prst="rect">
            <a:avLst/>
          </a:prstGeom>
        </p:spPr>
        <p:txBody>
          <a:bodyPr/>
          <a:lstStyle/>
          <a:p>
            <a:r>
              <a:t>Administrer un médicament</a:t>
            </a:r>
          </a:p>
        </p:txBody>
      </p:sp>
      <p:sp>
        <p:nvSpPr>
          <p:cNvPr id="602" name="Pourquoi?"/>
          <p:cNvSpPr txBox="1">
            <a:spLocks noGrp="1"/>
          </p:cNvSpPr>
          <p:nvPr>
            <p:ph type="body" idx="22"/>
          </p:nvPr>
        </p:nvSpPr>
        <p:spPr>
          <a:xfrm>
            <a:off x="698500" y="2274796"/>
            <a:ext cx="5105400" cy="5785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587022">
              <a:defRPr sz="3000"/>
            </a:lvl1pPr>
          </a:lstStyle>
          <a:p>
            <a:r>
              <a:t>Pourquoi?</a:t>
            </a:r>
          </a:p>
        </p:txBody>
      </p:sp>
      <p:sp>
        <p:nvSpPr>
          <p:cNvPr id="603" name="Démontrer l’usage approprié au patient…"/>
          <p:cNvSpPr txBox="1">
            <a:spLocks noGrp="1"/>
          </p:cNvSpPr>
          <p:nvPr>
            <p:ph type="body" sz="quarter" idx="1"/>
          </p:nvPr>
        </p:nvSpPr>
        <p:spPr>
          <a:xfrm>
            <a:off x="698500" y="2935737"/>
            <a:ext cx="5105400" cy="24699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Démontrer l’usage approprié au patient </a:t>
            </a:r>
            <a:endParaRPr sz="2200">
              <a:solidFill>
                <a:srgbClr val="404040"/>
              </a:solidFill>
            </a:endParaRPr>
          </a:p>
          <a:p>
            <a:pPr>
              <a:buBlip>
                <a:blip r:embed="rId3"/>
              </a:buBlip>
            </a:pPr>
            <a:r>
              <a:t>Pour vacciner </a:t>
            </a:r>
            <a:endParaRPr sz="2200">
              <a:solidFill>
                <a:srgbClr val="404040"/>
              </a:solidFill>
            </a:endParaRPr>
          </a:p>
          <a:p>
            <a:pPr>
              <a:buBlip>
                <a:blip r:embed="rId3"/>
              </a:buBlip>
            </a:pPr>
            <a:r>
              <a:t>Dans le contexte d’une situation urgente </a:t>
            </a:r>
          </a:p>
        </p:txBody>
      </p:sp>
      <p:sp>
        <p:nvSpPr>
          <p:cNvPr id="6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605" name="Comment?"/>
          <p:cNvSpPr txBox="1"/>
          <p:nvPr/>
        </p:nvSpPr>
        <p:spPr>
          <a:xfrm>
            <a:off x="6087595" y="2236078"/>
            <a:ext cx="5105401" cy="578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7022">
              <a:defRPr>
                <a:solidFill>
                  <a:srgbClr val="303030"/>
                </a:solidFill>
                <a:latin typeface="+mn-lt"/>
                <a:ea typeface="+mn-ea"/>
                <a:cs typeface="+mn-cs"/>
                <a:sym typeface="ITC Avant Garde Gothic Std Demi"/>
              </a:defRPr>
            </a:lvl1pPr>
          </a:lstStyle>
          <a:p>
            <a:r>
              <a:t>Comment?</a:t>
            </a:r>
          </a:p>
        </p:txBody>
      </p:sp>
      <p:sp>
        <p:nvSpPr>
          <p:cNvPr id="606" name="Orale…"/>
          <p:cNvSpPr txBox="1"/>
          <p:nvPr/>
        </p:nvSpPr>
        <p:spPr>
          <a:xfrm>
            <a:off x="6087595" y="2897019"/>
            <a:ext cx="6176757" cy="395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t>Orale</a:t>
            </a:r>
            <a:endParaRPr sz="2200">
              <a:solidFill>
                <a:srgbClr val="404040"/>
              </a:solidFill>
            </a:endParaRPr>
          </a:p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t>Topique</a:t>
            </a:r>
            <a:endParaRPr sz="2200">
              <a:solidFill>
                <a:srgbClr val="404040"/>
              </a:solidFill>
            </a:endParaRPr>
          </a:p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t>Sous-cutanée</a:t>
            </a:r>
            <a:endParaRPr sz="2200">
              <a:solidFill>
                <a:srgbClr val="404040"/>
              </a:solidFill>
            </a:endParaRPr>
          </a:p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t>Intranasale</a:t>
            </a:r>
            <a:endParaRPr sz="2200">
              <a:solidFill>
                <a:srgbClr val="404040"/>
              </a:solidFill>
            </a:endParaRPr>
          </a:p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t>Intradermique </a:t>
            </a:r>
            <a:endParaRPr sz="2200">
              <a:solidFill>
                <a:srgbClr val="404040"/>
              </a:solidFill>
            </a:endParaRPr>
          </a:p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t>Intramusculaire</a:t>
            </a:r>
            <a:endParaRPr sz="2200">
              <a:solidFill>
                <a:srgbClr val="404040"/>
              </a:solidFill>
            </a:endParaRPr>
          </a:p>
          <a:p>
            <a:pPr marL="381000" indent="-381000" algn="l">
              <a:lnSpc>
                <a:spcPct val="90000"/>
              </a:lnSpc>
              <a:spcBef>
                <a:spcPts val="1500"/>
              </a:spcBef>
              <a:buClr>
                <a:srgbClr val="E67619"/>
              </a:buClr>
              <a:buSzPct val="80000"/>
              <a:buBlip>
                <a:blip r:embed="rId3"/>
              </a:buBlip>
              <a:defRPr sz="2500">
                <a:solidFill>
                  <a:srgbClr val="5E5E5E"/>
                </a:solidFill>
              </a:defRPr>
            </a:pPr>
            <a:r>
              <a:t>Par inhalation</a:t>
            </a:r>
          </a:p>
        </p:txBody>
      </p:sp>
      <p:pic>
        <p:nvPicPr>
          <p:cNvPr id="60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706" y="1532028"/>
            <a:ext cx="2276659" cy="2255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706" y="4161699"/>
            <a:ext cx="2276659" cy="2255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Picto_Loi31-23.png" descr="Picto_Loi31-2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713" y="4359133"/>
            <a:ext cx="1860646" cy="1860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614" name="Prélèvement dans le pharynx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5272352" cy="3470488"/>
          </a:xfrm>
          <a:prstGeom prst="rect">
            <a:avLst/>
          </a:prstGeom>
        </p:spPr>
        <p:txBody>
          <a:bodyPr/>
          <a:lstStyle/>
          <a:p>
            <a:r>
              <a:t>Prélèvement dans le pharynx </a:t>
            </a:r>
          </a:p>
        </p:txBody>
      </p:sp>
      <p:sp>
        <p:nvSpPr>
          <p:cNvPr id="615" name="Ne permet pas le diagnostic de la pharyngite…"/>
          <p:cNvSpPr txBox="1">
            <a:spLocks noGrp="1"/>
          </p:cNvSpPr>
          <p:nvPr>
            <p:ph type="body" sz="half" idx="1"/>
          </p:nvPr>
        </p:nvSpPr>
        <p:spPr>
          <a:xfrm>
            <a:off x="813134" y="3549322"/>
            <a:ext cx="5166898" cy="555675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Ne </a:t>
            </a:r>
            <a:r>
              <a:rPr dirty="0" err="1"/>
              <a:t>permet</a:t>
            </a:r>
            <a:r>
              <a:rPr dirty="0"/>
              <a:t> pas le diagnostic de la </a:t>
            </a:r>
            <a:r>
              <a:rPr dirty="0" err="1"/>
              <a:t>pharyngite</a:t>
            </a:r>
            <a:endParaRPr dirty="0"/>
          </a:p>
          <a:p>
            <a:pPr>
              <a:buBlip>
                <a:blip r:embed="rId3"/>
              </a:buBlip>
            </a:pPr>
            <a:r>
              <a:rPr dirty="0" err="1"/>
              <a:t>Permet</a:t>
            </a:r>
            <a:r>
              <a:rPr dirty="0"/>
              <a:t> </a:t>
            </a:r>
            <a:r>
              <a:rPr dirty="0" err="1"/>
              <a:t>d’amorcer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antibactérienne</a:t>
            </a:r>
            <a:r>
              <a:rPr lang="fr-CA" dirty="0"/>
              <a:t> à la </a:t>
            </a:r>
            <a:r>
              <a:rPr dirty="0"/>
              <a:t>suite </a:t>
            </a:r>
            <a:r>
              <a:rPr lang="fr-CA" dirty="0"/>
              <a:t>d’</a:t>
            </a:r>
            <a:r>
              <a:rPr dirty="0"/>
              <a:t>un test </a:t>
            </a:r>
            <a:r>
              <a:rPr dirty="0" err="1"/>
              <a:t>rapide</a:t>
            </a:r>
            <a:r>
              <a:rPr dirty="0"/>
              <a:t> </a:t>
            </a:r>
            <a:r>
              <a:rPr dirty="0" err="1"/>
              <a:t>positif</a:t>
            </a:r>
            <a:r>
              <a:rPr dirty="0"/>
              <a:t> </a:t>
            </a:r>
            <a:r>
              <a:rPr dirty="0" err="1"/>
              <a:t>effectué</a:t>
            </a:r>
            <a:r>
              <a:rPr dirty="0"/>
              <a:t> par le </a:t>
            </a:r>
            <a:r>
              <a:rPr dirty="0" err="1"/>
              <a:t>pharmacien</a:t>
            </a:r>
            <a:r>
              <a:rPr dirty="0"/>
              <a:t> à la </a:t>
            </a:r>
            <a:r>
              <a:rPr dirty="0" err="1"/>
              <a:t>demande</a:t>
            </a:r>
            <a:r>
              <a:rPr dirty="0"/>
              <a:t> du </a:t>
            </a:r>
            <a:r>
              <a:rPr dirty="0" err="1"/>
              <a:t>prescripteur</a:t>
            </a:r>
            <a:endParaRPr dirty="0"/>
          </a:p>
        </p:txBody>
      </p:sp>
      <p:sp>
        <p:nvSpPr>
          <p:cNvPr id="616" name="À la demande du MSSS, OPQ et CMQ d’accord"/>
          <p:cNvSpPr txBox="1"/>
          <p:nvPr/>
        </p:nvSpPr>
        <p:spPr>
          <a:xfrm>
            <a:off x="8160788" y="9235897"/>
            <a:ext cx="3991014" cy="27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r">
              <a:defRPr sz="1300">
                <a:solidFill>
                  <a:srgbClr val="929292"/>
                </a:solidFill>
              </a:defRPr>
            </a:lvl1pPr>
          </a:lstStyle>
          <a:p>
            <a:r>
              <a:t>À la demande du MSSS, OPQ et CMQ d’accord</a:t>
            </a:r>
          </a:p>
        </p:txBody>
      </p:sp>
      <p:pic>
        <p:nvPicPr>
          <p:cNvPr id="617" name="comment-faire-disparaitre-mal-gorge.jpg" descr="comment-faire-disparaitre-mal-gorge.jpg"/>
          <p:cNvPicPr>
            <a:picLocks noChangeAspect="1"/>
          </p:cNvPicPr>
          <p:nvPr/>
        </p:nvPicPr>
        <p:blipFill>
          <a:blip r:embed="rId4"/>
          <a:srcRect l="26899" r="26899"/>
          <a:stretch>
            <a:fillRect/>
          </a:stretch>
        </p:blipFill>
        <p:spPr>
          <a:xfrm>
            <a:off x="6502400" y="698500"/>
            <a:ext cx="5791201" cy="8356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1" name="Grouper"/>
          <p:cNvGrpSpPr/>
          <p:nvPr/>
        </p:nvGrpSpPr>
        <p:grpSpPr>
          <a:xfrm>
            <a:off x="10518578" y="6534235"/>
            <a:ext cx="2273845" cy="2255514"/>
            <a:chOff x="0" y="0"/>
            <a:chExt cx="2273843" cy="2255512"/>
          </a:xfrm>
        </p:grpSpPr>
        <p:sp>
          <p:nvSpPr>
            <p:cNvPr id="618" name="Ovale"/>
            <p:cNvSpPr/>
            <p:nvPr/>
          </p:nvSpPr>
          <p:spPr>
            <a:xfrm>
              <a:off x="0" y="0"/>
              <a:ext cx="2273844" cy="2255513"/>
            </a:xfrm>
            <a:prstGeom prst="ellipse">
              <a:avLst/>
            </a:prstGeom>
            <a:solidFill>
              <a:srgbClr val="5CB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19" name="Cercle"/>
            <p:cNvSpPr/>
            <p:nvPr/>
          </p:nvSpPr>
          <p:spPr>
            <a:xfrm>
              <a:off x="199154" y="189989"/>
              <a:ext cx="1875535" cy="1875534"/>
            </a:xfrm>
            <a:prstGeom prst="ellipse">
              <a:avLst/>
            </a:prstGeom>
            <a:solidFill>
              <a:srgbClr val="D9EB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620" name="Picto_Loi31-24.png" descr="Picto_Loi31-2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983" y="238817"/>
              <a:ext cx="1777878" cy="1777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Forme"/>
          <p:cNvSpPr/>
          <p:nvPr/>
        </p:nvSpPr>
        <p:spPr>
          <a:xfrm rot="19348041">
            <a:off x="-73407" y="1299256"/>
            <a:ext cx="10663829" cy="769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8" h="20047" extrusionOk="0">
                <a:moveTo>
                  <a:pt x="19009" y="5054"/>
                </a:moveTo>
                <a:cubicBezTo>
                  <a:pt x="17091" y="2253"/>
                  <a:pt x="14211" y="1637"/>
                  <a:pt x="11485" y="986"/>
                </a:cubicBezTo>
                <a:cubicBezTo>
                  <a:pt x="10050" y="643"/>
                  <a:pt x="8619" y="257"/>
                  <a:pt x="7169" y="67"/>
                </a:cubicBezTo>
                <a:cubicBezTo>
                  <a:pt x="4204" y="-322"/>
                  <a:pt x="1073" y="938"/>
                  <a:pt x="688" y="4647"/>
                </a:cubicBezTo>
                <a:cubicBezTo>
                  <a:pt x="555" y="5924"/>
                  <a:pt x="893" y="7211"/>
                  <a:pt x="773" y="8490"/>
                </a:cubicBezTo>
                <a:cubicBezTo>
                  <a:pt x="658" y="9710"/>
                  <a:pt x="138" y="10785"/>
                  <a:pt x="24" y="12005"/>
                </a:cubicBezTo>
                <a:cubicBezTo>
                  <a:pt x="-42" y="12714"/>
                  <a:pt x="32" y="13431"/>
                  <a:pt x="189" y="14112"/>
                </a:cubicBezTo>
                <a:cubicBezTo>
                  <a:pt x="1837" y="21278"/>
                  <a:pt x="8527" y="20521"/>
                  <a:pt x="14402" y="19134"/>
                </a:cubicBezTo>
                <a:cubicBezTo>
                  <a:pt x="15724" y="18822"/>
                  <a:pt x="17061" y="18603"/>
                  <a:pt x="18351" y="18085"/>
                </a:cubicBezTo>
                <a:cubicBezTo>
                  <a:pt x="18870" y="17876"/>
                  <a:pt x="19383" y="17617"/>
                  <a:pt x="19819" y="17168"/>
                </a:cubicBezTo>
                <a:cubicBezTo>
                  <a:pt x="21558" y="15374"/>
                  <a:pt x="21491" y="11899"/>
                  <a:pt x="20675" y="8928"/>
                </a:cubicBezTo>
                <a:cubicBezTo>
                  <a:pt x="20284" y="7508"/>
                  <a:pt x="19762" y="6153"/>
                  <a:pt x="19009" y="5054"/>
                </a:cubicBezTo>
                <a:close/>
              </a:path>
            </a:pathLst>
          </a:custGeom>
          <a:solidFill>
            <a:srgbClr val="D9EB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26" name="Réfé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Références</a:t>
            </a:r>
          </a:p>
        </p:txBody>
      </p:sp>
      <p:sp>
        <p:nvSpPr>
          <p:cNvPr id="627" name="Règlement sur l'administration d'un médicament par un pharmacien, RLRQ c P-10, r 3.1.…"/>
          <p:cNvSpPr txBox="1">
            <a:spLocks noGrp="1"/>
          </p:cNvSpPr>
          <p:nvPr>
            <p:ph type="body" idx="1"/>
          </p:nvPr>
        </p:nvSpPr>
        <p:spPr>
          <a:xfrm>
            <a:off x="698500" y="2295930"/>
            <a:ext cx="8538255" cy="677742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 i="1"/>
            </a:pPr>
            <a:r>
              <a:rPr dirty="0" err="1"/>
              <a:t>Règlement</a:t>
            </a:r>
            <a:r>
              <a:rPr dirty="0"/>
              <a:t> sur </a:t>
            </a:r>
            <a:r>
              <a:rPr dirty="0" err="1"/>
              <a:t>l'administration</a:t>
            </a:r>
            <a:r>
              <a:rPr dirty="0"/>
              <a:t> d'un </a:t>
            </a:r>
            <a:r>
              <a:rPr dirty="0" err="1"/>
              <a:t>médicament</a:t>
            </a:r>
            <a:r>
              <a:rPr dirty="0"/>
              <a:t> par un </a:t>
            </a:r>
            <a:r>
              <a:rPr dirty="0" err="1"/>
              <a:t>pharmacien</a:t>
            </a:r>
            <a:r>
              <a:rPr dirty="0"/>
              <a:t>, RLRQ c P-10, r 3.1.</a:t>
            </a:r>
          </a:p>
          <a:p>
            <a:pPr>
              <a:buBlip>
                <a:blip r:embed="rId3"/>
              </a:buBlip>
              <a:defRPr i="1"/>
            </a:pPr>
            <a:r>
              <a:rPr dirty="0" err="1"/>
              <a:t>Règlement</a:t>
            </a:r>
            <a:r>
              <a:rPr dirty="0"/>
              <a:t> sur </a:t>
            </a:r>
            <a:r>
              <a:rPr dirty="0" err="1"/>
              <a:t>certaines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</a:t>
            </a:r>
            <a:r>
              <a:rPr dirty="0" err="1"/>
              <a:t>professionnelles</a:t>
            </a:r>
            <a:r>
              <a:rPr dirty="0"/>
              <a:t> qui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exercées</a:t>
            </a:r>
            <a:r>
              <a:rPr dirty="0"/>
              <a:t> par un </a:t>
            </a:r>
            <a:r>
              <a:rPr dirty="0" err="1"/>
              <a:t>pharmacien</a:t>
            </a:r>
            <a:br>
              <a:rPr dirty="0"/>
            </a:br>
            <a:r>
              <a:rPr b="1" dirty="0"/>
              <a:t>(pas encore </a:t>
            </a:r>
            <a:r>
              <a:rPr b="1" dirty="0" err="1"/>
              <a:t>publi</a:t>
            </a:r>
            <a:r>
              <a:rPr lang="fr-CA" b="1" dirty="0"/>
              <a:t>é</a:t>
            </a:r>
            <a:r>
              <a:rPr b="1" dirty="0"/>
              <a:t>) </a:t>
            </a:r>
          </a:p>
          <a:p>
            <a:pPr>
              <a:buBlip>
                <a:blip r:embed="rId3"/>
              </a:buBlip>
              <a:defRPr i="1"/>
            </a:pPr>
            <a:r>
              <a:rPr dirty="0" err="1"/>
              <a:t>Règlement</a:t>
            </a:r>
            <a:r>
              <a:rPr dirty="0"/>
              <a:t> sur </a:t>
            </a:r>
            <a:r>
              <a:rPr dirty="0" err="1"/>
              <a:t>l’amorce</a:t>
            </a:r>
            <a:r>
              <a:rPr dirty="0"/>
              <a:t> et la modification </a:t>
            </a:r>
            <a:r>
              <a:rPr dirty="0" err="1"/>
              <a:t>d’une</a:t>
            </a:r>
            <a:r>
              <a:rPr dirty="0"/>
              <a:t>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, sur </a:t>
            </a:r>
            <a:r>
              <a:rPr dirty="0" err="1"/>
              <a:t>l’administration</a:t>
            </a:r>
            <a:r>
              <a:rPr dirty="0"/>
              <a:t> d’un </a:t>
            </a:r>
            <a:r>
              <a:rPr dirty="0" err="1"/>
              <a:t>médicament</a:t>
            </a:r>
            <a:r>
              <a:rPr dirty="0"/>
              <a:t> et sur la prescription de tests par un </a:t>
            </a:r>
            <a:r>
              <a:rPr dirty="0" err="1"/>
              <a:t>pharmacien</a:t>
            </a:r>
            <a:r>
              <a:rPr dirty="0"/>
              <a:t> </a:t>
            </a:r>
            <a:r>
              <a:rPr b="1" dirty="0"/>
              <a:t>(pas encore </a:t>
            </a:r>
            <a:r>
              <a:rPr b="1" dirty="0" err="1"/>
              <a:t>publié</a:t>
            </a:r>
            <a:r>
              <a:rPr b="1" dirty="0"/>
              <a:t>)</a:t>
            </a:r>
          </a:p>
          <a:p>
            <a:pPr>
              <a:buBlip>
                <a:blip r:embed="rId3"/>
              </a:buBlip>
              <a:defRPr i="1"/>
            </a:pPr>
            <a:r>
              <a:rPr dirty="0" err="1"/>
              <a:t>Règlement</a:t>
            </a:r>
            <a:r>
              <a:rPr dirty="0"/>
              <a:t> sur les conditions et </a:t>
            </a:r>
            <a:r>
              <a:rPr dirty="0" err="1"/>
              <a:t>modalités</a:t>
            </a:r>
            <a:r>
              <a:rPr dirty="0"/>
              <a:t> de vente des </a:t>
            </a:r>
            <a:r>
              <a:rPr dirty="0" err="1"/>
              <a:t>médicaments</a:t>
            </a:r>
            <a:endParaRPr dirty="0"/>
          </a:p>
        </p:txBody>
      </p:sp>
      <p:sp>
        <p:nvSpPr>
          <p:cNvPr id="6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es changements permettront:…"/>
          <p:cNvSpPr txBox="1">
            <a:spLocks noGrp="1"/>
          </p:cNvSpPr>
          <p:nvPr>
            <p:ph type="body" idx="1"/>
          </p:nvPr>
        </p:nvSpPr>
        <p:spPr>
          <a:xfrm>
            <a:off x="698500" y="3315468"/>
            <a:ext cx="11607800" cy="573963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changements</a:t>
            </a:r>
            <a:r>
              <a:rPr dirty="0"/>
              <a:t> </a:t>
            </a:r>
            <a:r>
              <a:rPr dirty="0" err="1"/>
              <a:t>permettront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1143000" lvl="2" indent="-381000">
              <a:buSzPct val="80000"/>
              <a:buBlip>
                <a:blip r:embed="rId3"/>
              </a:buBlip>
            </a:pPr>
            <a:r>
              <a:rPr dirty="0"/>
              <a:t>De donner plus </a:t>
            </a:r>
            <a:r>
              <a:rPr dirty="0" err="1"/>
              <a:t>d’</a:t>
            </a:r>
            <a:r>
              <a:rPr b="1" dirty="0" err="1">
                <a:latin typeface="Trebuchet MS"/>
                <a:ea typeface="Trebuchet MS"/>
                <a:cs typeface="Trebuchet MS"/>
                <a:sym typeface="Trebuchet MS"/>
              </a:rPr>
              <a:t>autonomie</a:t>
            </a:r>
            <a:r>
              <a:rPr dirty="0"/>
              <a:t> au </a:t>
            </a:r>
            <a:r>
              <a:rPr dirty="0" err="1"/>
              <a:t>pharmacien</a:t>
            </a:r>
            <a:r>
              <a:rPr dirty="0"/>
              <a:t> dans la prestation de </a:t>
            </a:r>
            <a:r>
              <a:rPr dirty="0" err="1"/>
              <a:t>soins</a:t>
            </a:r>
            <a:r>
              <a:rPr dirty="0"/>
              <a:t> </a:t>
            </a:r>
            <a:r>
              <a:rPr dirty="0" err="1"/>
              <a:t>pharmaceutiques</a:t>
            </a:r>
            <a:r>
              <a:rPr dirty="0"/>
              <a:t> au patient et de </a:t>
            </a:r>
            <a:r>
              <a:rPr dirty="0" err="1"/>
              <a:t>renforcer</a:t>
            </a:r>
            <a:r>
              <a:rPr dirty="0"/>
              <a:t> la collaboration </a:t>
            </a:r>
            <a:r>
              <a:rPr dirty="0" err="1"/>
              <a:t>interprofessionnelle</a:t>
            </a:r>
            <a:r>
              <a:rPr dirty="0"/>
              <a:t>.</a:t>
            </a:r>
            <a:endParaRPr sz="1600" dirty="0"/>
          </a:p>
          <a:p>
            <a:pPr marL="1143000" lvl="2" indent="-381000">
              <a:buSzPct val="80000"/>
              <a:buBlip>
                <a:blip r:embed="rId3"/>
              </a:buBlip>
            </a:pPr>
            <a:r>
              <a:rPr dirty="0"/>
              <a:t>De prendre en charge </a:t>
            </a:r>
            <a:r>
              <a:rPr dirty="0" err="1"/>
              <a:t>davantage</a:t>
            </a:r>
            <a:r>
              <a:rPr dirty="0"/>
              <a:t> de conditions de </a:t>
            </a:r>
            <a:r>
              <a:rPr dirty="0" err="1"/>
              <a:t>santé</a:t>
            </a:r>
            <a:r>
              <a:rPr dirty="0"/>
              <a:t> </a:t>
            </a:r>
            <a:r>
              <a:rPr dirty="0" err="1"/>
              <a:t>mineures</a:t>
            </a:r>
            <a:r>
              <a:rPr dirty="0"/>
              <a:t> déjà </a:t>
            </a:r>
            <a:r>
              <a:rPr dirty="0" err="1"/>
              <a:t>diagnostiquées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certaines</a:t>
            </a:r>
            <a:r>
              <a:rPr dirty="0"/>
              <a:t> situations (sans diagnostic)</a:t>
            </a:r>
            <a:endParaRPr sz="1600" dirty="0"/>
          </a:p>
          <a:p>
            <a:pPr marL="1143000" lvl="2" indent="-381000">
              <a:buSzPct val="80000"/>
              <a:buBlip>
                <a:blip r:embed="rId3"/>
              </a:buBlip>
            </a:pPr>
            <a:r>
              <a:rPr dirty="0" err="1"/>
              <a:t>D’optimiser</a:t>
            </a:r>
            <a:r>
              <a:rPr dirty="0"/>
              <a:t> </a:t>
            </a:r>
            <a:r>
              <a:rPr dirty="0" err="1"/>
              <a:t>l’usage</a:t>
            </a:r>
            <a:r>
              <a:rPr dirty="0"/>
              <a:t> des </a:t>
            </a:r>
            <a:r>
              <a:rPr dirty="0" err="1"/>
              <a:t>ressources</a:t>
            </a:r>
            <a:r>
              <a:rPr dirty="0"/>
              <a:t> en 1</a:t>
            </a:r>
            <a:r>
              <a:rPr baseline="30399" dirty="0"/>
              <a:t>ère</a:t>
            </a:r>
            <a:r>
              <a:rPr dirty="0"/>
              <a:t> ligne (</a:t>
            </a:r>
            <a:r>
              <a:rPr dirty="0" err="1"/>
              <a:t>notamment</a:t>
            </a:r>
            <a:r>
              <a:rPr dirty="0"/>
              <a:t> la vaccination)</a:t>
            </a:r>
            <a:endParaRPr sz="1600" dirty="0"/>
          </a:p>
          <a:p>
            <a:pPr marL="1143000" lvl="2" indent="-381000">
              <a:buSzPct val="80000"/>
              <a:buBlip>
                <a:blip r:embed="rId3"/>
              </a:buBlip>
            </a:pPr>
            <a:r>
              <a:rPr dirty="0"/>
              <a:t>De limiter le </a:t>
            </a:r>
            <a:r>
              <a:rPr dirty="0" err="1"/>
              <a:t>nombre</a:t>
            </a:r>
            <a:r>
              <a:rPr dirty="0"/>
              <a:t> de communication au </a:t>
            </a:r>
            <a:r>
              <a:rPr dirty="0" err="1"/>
              <a:t>médecin</a:t>
            </a:r>
            <a:r>
              <a:rPr dirty="0"/>
              <a:t> </a:t>
            </a:r>
            <a:r>
              <a:rPr dirty="0" err="1"/>
              <a:t>traitant</a:t>
            </a:r>
            <a:r>
              <a:rPr dirty="0"/>
              <a:t> (</a:t>
            </a:r>
            <a:r>
              <a:rPr dirty="0" err="1"/>
              <a:t>certaines</a:t>
            </a:r>
            <a:r>
              <a:rPr dirty="0"/>
              <a:t> situations précises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jugé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 par le </a:t>
            </a:r>
            <a:r>
              <a:rPr dirty="0" err="1"/>
              <a:t>pharmacien</a:t>
            </a:r>
            <a:r>
              <a:rPr dirty="0"/>
              <a:t>)</a:t>
            </a:r>
          </a:p>
        </p:txBody>
      </p:sp>
      <p:sp>
        <p:nvSpPr>
          <p:cNvPr id="387" name="Ajouts et modifications de plusieurs activités professionnelles à la Loi sur la pharmacie et les règlements y découlant"/>
          <p:cNvSpPr txBox="1">
            <a:spLocks noGrp="1"/>
          </p:cNvSpPr>
          <p:nvPr>
            <p:ph type="body" idx="21"/>
          </p:nvPr>
        </p:nvSpPr>
        <p:spPr>
          <a:xfrm>
            <a:off x="698499" y="1948833"/>
            <a:ext cx="11607802" cy="10271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575281">
              <a:defRPr sz="2940"/>
            </a:pPr>
            <a:r>
              <a:rPr dirty="0" err="1"/>
              <a:t>Ajouts</a:t>
            </a:r>
            <a:r>
              <a:rPr dirty="0"/>
              <a:t> et modifications de </a:t>
            </a:r>
            <a:r>
              <a:rPr dirty="0" err="1"/>
              <a:t>plusieurs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</a:t>
            </a:r>
            <a:r>
              <a:rPr dirty="0" err="1"/>
              <a:t>professionnelles</a:t>
            </a:r>
            <a:br>
              <a:rPr lang="fr-CA" dirty="0"/>
            </a:br>
            <a:r>
              <a:rPr dirty="0"/>
              <a:t>à la </a:t>
            </a:r>
            <a:r>
              <a:rPr b="1" i="1" dirty="0" err="1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Loi</a:t>
            </a:r>
            <a:r>
              <a:rPr b="1" i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 sur la </a:t>
            </a:r>
            <a:r>
              <a:rPr b="1" i="1" dirty="0" err="1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pharmacie</a:t>
            </a:r>
            <a:r>
              <a:rPr b="1" i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 </a:t>
            </a:r>
            <a:r>
              <a:rPr dirty="0"/>
              <a:t>et les </a:t>
            </a:r>
            <a:r>
              <a:rPr dirty="0" err="1"/>
              <a:t>règlements</a:t>
            </a:r>
            <a:r>
              <a:rPr dirty="0"/>
              <a:t> </a:t>
            </a:r>
            <a:r>
              <a:rPr lang="fr-CA" dirty="0"/>
              <a:t>en</a:t>
            </a:r>
            <a:r>
              <a:rPr dirty="0"/>
              <a:t> </a:t>
            </a:r>
            <a:r>
              <a:rPr dirty="0" err="1"/>
              <a:t>découlant</a:t>
            </a:r>
            <a:endParaRPr dirty="0"/>
          </a:p>
        </p:txBody>
      </p:sp>
      <p:sp>
        <p:nvSpPr>
          <p:cNvPr id="388" name="Qu’est-ce que le projet de loi 31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 spc="-107"/>
            </a:lvl1pPr>
          </a:lstStyle>
          <a:p>
            <a:r>
              <a:t>Qu’est-ce que le projet de loi 31 ?</a:t>
            </a:r>
          </a:p>
        </p:txBody>
      </p:sp>
      <p:sp>
        <p:nvSpPr>
          <p:cNvPr id="38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455832" y="9235897"/>
            <a:ext cx="213691" cy="2717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n de la présentation"/>
          <p:cNvSpPr txBox="1">
            <a:spLocks noGrp="1"/>
          </p:cNvSpPr>
          <p:nvPr>
            <p:ph type="title"/>
          </p:nvPr>
        </p:nvSpPr>
        <p:spPr>
          <a:xfrm>
            <a:off x="698500" y="800927"/>
            <a:ext cx="11607800" cy="1690525"/>
          </a:xfrm>
          <a:prstGeom prst="rect">
            <a:avLst/>
          </a:prstGeom>
        </p:spPr>
        <p:txBody>
          <a:bodyPr/>
          <a:lstStyle/>
          <a:p>
            <a:r>
              <a:t>Plan de la présentation</a:t>
            </a:r>
          </a:p>
        </p:txBody>
      </p:sp>
      <p:sp>
        <p:nvSpPr>
          <p:cNvPr id="394" name="Prolonger une ordonnance…"/>
          <p:cNvSpPr txBox="1"/>
          <p:nvPr/>
        </p:nvSpPr>
        <p:spPr>
          <a:xfrm>
            <a:off x="675034" y="2631439"/>
            <a:ext cx="11008966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/>
              <a:t>Prolonger </a:t>
            </a:r>
            <a:r>
              <a:rPr sz="3200" dirty="0" err="1"/>
              <a:t>une</a:t>
            </a:r>
            <a:r>
              <a:rPr sz="3200" dirty="0"/>
              <a:t> ordonnance</a:t>
            </a:r>
          </a:p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 err="1"/>
              <a:t>Prescrire</a:t>
            </a:r>
            <a:r>
              <a:rPr sz="3200" dirty="0"/>
              <a:t> des tests</a:t>
            </a:r>
          </a:p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 err="1"/>
              <a:t>Amorcer</a:t>
            </a:r>
            <a:r>
              <a:rPr sz="3200" dirty="0"/>
              <a:t> </a:t>
            </a:r>
            <a:r>
              <a:rPr sz="3200" dirty="0" err="1"/>
              <a:t>une</a:t>
            </a:r>
            <a:r>
              <a:rPr sz="3200" dirty="0"/>
              <a:t> </a:t>
            </a:r>
            <a:r>
              <a:rPr sz="3200" dirty="0" err="1"/>
              <a:t>thérapie</a:t>
            </a:r>
            <a:r>
              <a:rPr sz="3200" dirty="0"/>
              <a:t> </a:t>
            </a:r>
            <a:r>
              <a:rPr sz="3200" dirty="0" err="1"/>
              <a:t>médicamenteuse</a:t>
            </a:r>
            <a:r>
              <a:rPr sz="3200" dirty="0"/>
              <a:t> de manière </a:t>
            </a:r>
            <a:r>
              <a:rPr sz="3200" dirty="0" err="1"/>
              <a:t>autonome</a:t>
            </a:r>
            <a:endParaRPr sz="3200" dirty="0"/>
          </a:p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 err="1"/>
              <a:t>Prescrire</a:t>
            </a:r>
            <a:r>
              <a:rPr sz="3200" dirty="0"/>
              <a:t> et/</a:t>
            </a:r>
            <a:r>
              <a:rPr sz="3200" dirty="0" err="1"/>
              <a:t>ou</a:t>
            </a:r>
            <a:r>
              <a:rPr sz="3200" dirty="0"/>
              <a:t> </a:t>
            </a:r>
            <a:r>
              <a:rPr sz="3200" dirty="0" err="1"/>
              <a:t>administrer</a:t>
            </a:r>
            <a:r>
              <a:rPr sz="3200" dirty="0"/>
              <a:t> un </a:t>
            </a:r>
            <a:r>
              <a:rPr sz="3200" dirty="0" err="1"/>
              <a:t>vaccin</a:t>
            </a:r>
            <a:r>
              <a:rPr sz="3200" dirty="0"/>
              <a:t> </a:t>
            </a:r>
          </a:p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/>
              <a:t>Modifier </a:t>
            </a:r>
            <a:r>
              <a:rPr sz="3200" dirty="0" err="1"/>
              <a:t>une</a:t>
            </a:r>
            <a:r>
              <a:rPr sz="3200" dirty="0"/>
              <a:t> </a:t>
            </a:r>
            <a:r>
              <a:rPr sz="3200" dirty="0" err="1"/>
              <a:t>thérapie</a:t>
            </a:r>
            <a:r>
              <a:rPr sz="3200" dirty="0"/>
              <a:t> </a:t>
            </a:r>
            <a:r>
              <a:rPr sz="3200" dirty="0" err="1"/>
              <a:t>médicamenteuse</a:t>
            </a:r>
            <a:r>
              <a:rPr sz="3200" dirty="0"/>
              <a:t> de manière </a:t>
            </a:r>
            <a:r>
              <a:rPr sz="3200" dirty="0" err="1"/>
              <a:t>autonome</a:t>
            </a:r>
            <a:endParaRPr sz="3200" dirty="0"/>
          </a:p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 err="1"/>
              <a:t>Amorcer</a:t>
            </a:r>
            <a:r>
              <a:rPr sz="3200" dirty="0"/>
              <a:t> </a:t>
            </a:r>
            <a:r>
              <a:rPr sz="3200" dirty="0" err="1"/>
              <a:t>ou</a:t>
            </a:r>
            <a:r>
              <a:rPr sz="3200" dirty="0"/>
              <a:t> modifier </a:t>
            </a:r>
            <a:r>
              <a:rPr sz="3200" dirty="0" err="1"/>
              <a:t>une</a:t>
            </a:r>
            <a:r>
              <a:rPr sz="3200" dirty="0"/>
              <a:t> </a:t>
            </a:r>
            <a:r>
              <a:rPr sz="3200" dirty="0" err="1"/>
              <a:t>thérapie</a:t>
            </a:r>
            <a:r>
              <a:rPr sz="3200" dirty="0"/>
              <a:t> </a:t>
            </a:r>
            <a:r>
              <a:rPr sz="3200" dirty="0" err="1"/>
              <a:t>médicamenteuse</a:t>
            </a:r>
            <a:r>
              <a:rPr sz="3200" dirty="0"/>
              <a:t> dans le </a:t>
            </a:r>
            <a:r>
              <a:rPr sz="3200" dirty="0" err="1"/>
              <a:t>contexte</a:t>
            </a:r>
            <a:r>
              <a:rPr sz="3200" dirty="0"/>
              <a:t> de pratique</a:t>
            </a:r>
            <a:r>
              <a:rPr lang="fr-CA" sz="3200" dirty="0"/>
              <a:t>s</a:t>
            </a:r>
            <a:r>
              <a:rPr sz="3200" dirty="0"/>
              <a:t> collaborative</a:t>
            </a:r>
            <a:r>
              <a:rPr lang="fr-CA" sz="3200" dirty="0"/>
              <a:t>s</a:t>
            </a:r>
            <a:endParaRPr sz="3200" dirty="0"/>
          </a:p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 err="1"/>
              <a:t>Substituer</a:t>
            </a:r>
            <a:r>
              <a:rPr sz="3200" dirty="0"/>
              <a:t> un </a:t>
            </a:r>
            <a:r>
              <a:rPr sz="3200" dirty="0" err="1"/>
              <a:t>médicament</a:t>
            </a:r>
            <a:endParaRPr sz="3200" dirty="0"/>
          </a:p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 err="1"/>
              <a:t>Administrer</a:t>
            </a:r>
            <a:r>
              <a:rPr sz="3200" dirty="0"/>
              <a:t> un </a:t>
            </a:r>
            <a:r>
              <a:rPr sz="3200" dirty="0" err="1"/>
              <a:t>médicament</a:t>
            </a:r>
            <a:endParaRPr sz="3200" dirty="0"/>
          </a:p>
          <a:p>
            <a:pPr marL="368300" indent="-368300" algn="l">
              <a:buSzPct val="100000"/>
              <a:buChar char="•"/>
              <a:defRPr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sz="3200" dirty="0" err="1"/>
              <a:t>Prélèvement</a:t>
            </a:r>
            <a:r>
              <a:rPr sz="3200" dirty="0"/>
              <a:t> dans le pharynx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christina-victoria-craft-ZHys6xN7sUE-unsplash.jpg" descr="christina-victoria-craft-ZHys6xN7sUE-unsplash.jpg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26868" r="26868"/>
          <a:stretch>
            <a:fillRect/>
          </a:stretch>
        </p:blipFill>
        <p:spPr>
          <a:xfrm>
            <a:off x="6502400" y="698500"/>
            <a:ext cx="5791201" cy="8356600"/>
          </a:xfrm>
          <a:prstGeom prst="rect">
            <a:avLst/>
          </a:prstGeom>
        </p:spPr>
      </p:pic>
      <p:sp>
        <p:nvSpPr>
          <p:cNvPr id="399" name="Prolonger une ordonn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64572">
              <a:defRPr sz="5760" spc="-115"/>
            </a:pPr>
            <a:r>
              <a:t>Prolonger une ordonnance</a:t>
            </a:r>
            <a:r>
              <a:rPr sz="1152" spc="-23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 </a:t>
            </a:r>
          </a:p>
        </p:txBody>
      </p:sp>
      <p:sp>
        <p:nvSpPr>
          <p:cNvPr id="400" name="Contexte: ordonnance échue…"/>
          <p:cNvSpPr txBox="1">
            <a:spLocks noGrp="1"/>
          </p:cNvSpPr>
          <p:nvPr>
            <p:ph type="body" sz="quarter" idx="1"/>
          </p:nvPr>
        </p:nvSpPr>
        <p:spPr>
          <a:xfrm>
            <a:off x="698500" y="2809390"/>
            <a:ext cx="5194300" cy="4930093"/>
          </a:xfrm>
          <a:prstGeom prst="rect">
            <a:avLst/>
          </a:prstGeom>
        </p:spPr>
        <p:txBody>
          <a:bodyPr/>
          <a:lstStyle/>
          <a:p>
            <a:pPr marL="380999" indent="-380999">
              <a:buBlip>
                <a:blip r:embed="rId4"/>
              </a:buBlip>
            </a:pPr>
            <a:r>
              <a:rPr dirty="0" err="1"/>
              <a:t>Contexte</a:t>
            </a:r>
            <a:r>
              <a:rPr lang="fr-CA" dirty="0"/>
              <a:t> </a:t>
            </a:r>
            <a:r>
              <a:rPr dirty="0"/>
              <a:t>: ordonnance </a:t>
            </a:r>
            <a:r>
              <a:rPr dirty="0" err="1"/>
              <a:t>échue</a:t>
            </a:r>
            <a:endParaRPr dirty="0"/>
          </a:p>
          <a:p>
            <a:pPr marL="380999" indent="-380999">
              <a:buBlip>
                <a:blip r:embed="rId4"/>
              </a:buBlip>
            </a:pPr>
            <a:r>
              <a:rPr dirty="0"/>
              <a:t>But</a:t>
            </a:r>
            <a:r>
              <a:rPr lang="fr-CA" dirty="0"/>
              <a:t> </a:t>
            </a:r>
            <a:r>
              <a:rPr dirty="0"/>
              <a:t>: ne pas </a:t>
            </a:r>
            <a:r>
              <a:rPr dirty="0" err="1"/>
              <a:t>interrompre</a:t>
            </a:r>
            <a:r>
              <a:rPr dirty="0"/>
              <a:t> un </a:t>
            </a:r>
            <a:r>
              <a:rPr dirty="0" err="1"/>
              <a:t>traitement</a:t>
            </a:r>
            <a:r>
              <a:rPr dirty="0"/>
              <a:t> </a:t>
            </a:r>
          </a:p>
          <a:p>
            <a:pPr marL="380999" indent="-380999">
              <a:buBlip>
                <a:blip r:embed="rId4"/>
              </a:buBlip>
            </a:pPr>
            <a:r>
              <a:rPr dirty="0"/>
              <a:t>Durée de la prolongation</a:t>
            </a:r>
            <a:r>
              <a:rPr lang="fr-CA" dirty="0"/>
              <a:t> </a:t>
            </a:r>
            <a:r>
              <a:rPr dirty="0"/>
              <a:t>: max entre la durée de </a:t>
            </a:r>
            <a:r>
              <a:rPr dirty="0" err="1"/>
              <a:t>validité</a:t>
            </a:r>
            <a:r>
              <a:rPr dirty="0"/>
              <a:t> de </a:t>
            </a:r>
            <a:r>
              <a:rPr dirty="0" err="1"/>
              <a:t>l’ordonnance</a:t>
            </a:r>
            <a:r>
              <a:rPr dirty="0"/>
              <a:t> </a:t>
            </a:r>
            <a:r>
              <a:rPr dirty="0" err="1"/>
              <a:t>initiale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12 </a:t>
            </a:r>
            <a:r>
              <a:rPr dirty="0" err="1"/>
              <a:t>mois</a:t>
            </a:r>
            <a:endParaRPr dirty="0"/>
          </a:p>
          <a:p>
            <a:pPr marL="380999" indent="-380999">
              <a:buBlip>
                <a:blip r:embed="rId4"/>
              </a:buBlip>
              <a:defRPr b="1">
                <a:latin typeface="ITC Avant Garde Std Bk"/>
                <a:ea typeface="ITC Avant Garde Std Bk"/>
                <a:cs typeface="ITC Avant Garde Std Bk"/>
                <a:sym typeface="ITC Avant Garde Gothic Std Book"/>
              </a:defRPr>
            </a:pPr>
            <a:r>
              <a:rPr dirty="0" err="1"/>
              <a:t>L’ordonnance</a:t>
            </a:r>
            <a:r>
              <a:rPr dirty="0"/>
              <a:t> de tout</a:t>
            </a:r>
            <a:r>
              <a:rPr lang="fr-CA" dirty="0"/>
              <a:t> </a:t>
            </a:r>
            <a:r>
              <a:rPr dirty="0" err="1"/>
              <a:t>professionnel</a:t>
            </a:r>
            <a:r>
              <a:rPr dirty="0"/>
              <a:t> </a:t>
            </a:r>
            <a:r>
              <a:rPr dirty="0" err="1"/>
              <a:t>habilité</a:t>
            </a:r>
            <a:r>
              <a:rPr dirty="0"/>
              <a:t> à </a:t>
            </a:r>
            <a:r>
              <a:rPr dirty="0" err="1"/>
              <a:t>prescrire</a:t>
            </a:r>
            <a:r>
              <a:rPr dirty="0"/>
              <a:t> au Canada</a:t>
            </a:r>
          </a:p>
        </p:txBody>
      </p:sp>
      <p:sp>
        <p:nvSpPr>
          <p:cNvPr id="40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455832" y="9235897"/>
            <a:ext cx="213691" cy="2717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02" name="Rectangle aux angles arrondis"/>
          <p:cNvSpPr/>
          <p:nvPr/>
        </p:nvSpPr>
        <p:spPr>
          <a:xfrm>
            <a:off x="-644256" y="7838319"/>
            <a:ext cx="6698562" cy="1220618"/>
          </a:xfrm>
          <a:prstGeom prst="roundRect">
            <a:avLst>
              <a:gd name="adj" fmla="val 39774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" name="Communication avec le prescripteur si jugé nécessaire"/>
          <p:cNvSpPr txBox="1"/>
          <p:nvPr/>
        </p:nvSpPr>
        <p:spPr>
          <a:xfrm>
            <a:off x="856662" y="8012611"/>
            <a:ext cx="564573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500"/>
            </a:lvl1pPr>
          </a:lstStyle>
          <a:p>
            <a:r>
              <a:rPr dirty="0"/>
              <a:t>Communication avec le </a:t>
            </a:r>
            <a:r>
              <a:rPr dirty="0" err="1"/>
              <a:t>prescripteur</a:t>
            </a:r>
            <a:r>
              <a:rPr lang="fr-CA"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jugé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 </a:t>
            </a:r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71" y="1532028"/>
            <a:ext cx="2276658" cy="2255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harmacien.jpg" descr="pharmacien.jpg"/>
          <p:cNvPicPr>
            <a:picLocks noChangeAspect="1"/>
          </p:cNvPicPr>
          <p:nvPr/>
        </p:nvPicPr>
        <p:blipFill>
          <a:blip r:embed="rId3"/>
          <a:srcRect l="44176" r="11634"/>
          <a:stretch>
            <a:fillRect/>
          </a:stretch>
        </p:blipFill>
        <p:spPr>
          <a:xfrm>
            <a:off x="6486458" y="698500"/>
            <a:ext cx="5791201" cy="835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71" y="1532028"/>
            <a:ext cx="2276658" cy="225551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Prescrir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Prescrire </a:t>
            </a:r>
          </a:p>
          <a:p>
            <a:r>
              <a:t>des tests</a:t>
            </a:r>
          </a:p>
        </p:txBody>
      </p:sp>
      <p:sp>
        <p:nvSpPr>
          <p:cNvPr id="411" name="But: assurer la sécurité et l’efficacité du médicament…"/>
          <p:cNvSpPr txBox="1">
            <a:spLocks noGrp="1"/>
          </p:cNvSpPr>
          <p:nvPr>
            <p:ph type="body" sz="quarter" idx="1"/>
          </p:nvPr>
        </p:nvSpPr>
        <p:spPr>
          <a:xfrm>
            <a:off x="698500" y="2809390"/>
            <a:ext cx="5105400" cy="4930093"/>
          </a:xfrm>
          <a:prstGeom prst="rect">
            <a:avLst/>
          </a:prstGeom>
        </p:spPr>
        <p:txBody>
          <a:bodyPr/>
          <a:lstStyle/>
          <a:p>
            <a:pPr marL="380999" indent="-380999">
              <a:buBlip>
                <a:blip r:embed="rId5"/>
              </a:buBlip>
            </a:pPr>
            <a:r>
              <a:rPr dirty="0"/>
              <a:t>But</a:t>
            </a:r>
            <a:r>
              <a:rPr lang="fr-CA" dirty="0"/>
              <a:t> </a:t>
            </a:r>
            <a:r>
              <a:rPr dirty="0"/>
              <a:t>: assurer la </a:t>
            </a:r>
            <a:r>
              <a:rPr dirty="0" err="1"/>
              <a:t>sécurité</a:t>
            </a:r>
            <a:r>
              <a:rPr dirty="0"/>
              <a:t> et </a:t>
            </a:r>
            <a:r>
              <a:rPr dirty="0" err="1"/>
              <a:t>l’efficacité</a:t>
            </a:r>
            <a:r>
              <a:rPr dirty="0"/>
              <a:t> du </a:t>
            </a:r>
            <a:r>
              <a:rPr dirty="0" err="1"/>
              <a:t>médicament</a:t>
            </a:r>
            <a:r>
              <a:rPr dirty="0"/>
              <a:t> </a:t>
            </a:r>
          </a:p>
          <a:p>
            <a:pPr marL="380999" indent="-380999">
              <a:buBlip>
                <a:blip r:embed="rId5"/>
              </a:buBlip>
            </a:pPr>
            <a:r>
              <a:rPr dirty="0" err="1"/>
              <a:t>Aucune</a:t>
            </a:r>
            <a:r>
              <a:rPr dirty="0"/>
              <a:t> restriction de tests </a:t>
            </a:r>
          </a:p>
          <a:p>
            <a:pPr marL="380999" indent="-380999">
              <a:buBlip>
                <a:blip r:embed="rId5"/>
              </a:buBlip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s’assurer</a:t>
            </a:r>
            <a:r>
              <a:rPr dirty="0"/>
              <a:t> </a:t>
            </a:r>
            <a:r>
              <a:rPr dirty="0" err="1"/>
              <a:t>qu’un</a:t>
            </a:r>
            <a:r>
              <a:rPr dirty="0"/>
              <a:t> </a:t>
            </a:r>
            <a:r>
              <a:rPr dirty="0" err="1"/>
              <a:t>résultat</a:t>
            </a:r>
            <a:r>
              <a:rPr dirty="0"/>
              <a:t> </a:t>
            </a:r>
            <a:r>
              <a:rPr dirty="0" err="1"/>
              <a:t>récent</a:t>
            </a:r>
            <a:r>
              <a:rPr dirty="0"/>
              <a:t> du test </a:t>
            </a:r>
            <a:r>
              <a:rPr dirty="0" err="1"/>
              <a:t>voulue</a:t>
            </a:r>
            <a:r>
              <a:rPr dirty="0"/>
              <a:t> </a:t>
            </a:r>
            <a:r>
              <a:rPr dirty="0" err="1"/>
              <a:t>n’est</a:t>
            </a:r>
            <a:r>
              <a:rPr dirty="0"/>
              <a:t> pas disponible </a:t>
            </a:r>
            <a:r>
              <a:rPr dirty="0" err="1"/>
              <a:t>autrement</a:t>
            </a:r>
            <a:r>
              <a:rPr dirty="0"/>
              <a:t>.</a:t>
            </a:r>
          </a:p>
        </p:txBody>
      </p:sp>
      <p:sp>
        <p:nvSpPr>
          <p:cNvPr id="41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455832" y="9235897"/>
            <a:ext cx="213691" cy="2717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13" name="Rectangle aux angles arrondis"/>
          <p:cNvSpPr/>
          <p:nvPr/>
        </p:nvSpPr>
        <p:spPr>
          <a:xfrm>
            <a:off x="-644256" y="7032931"/>
            <a:ext cx="6698562" cy="2026006"/>
          </a:xfrm>
          <a:prstGeom prst="roundRect">
            <a:avLst>
              <a:gd name="adj" fmla="val 23963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4" name="Communication des résultats avec le MD/IPS ou responsable du suivi clinique si jugé nécessaire"/>
          <p:cNvSpPr txBox="1"/>
          <p:nvPr/>
        </p:nvSpPr>
        <p:spPr>
          <a:xfrm>
            <a:off x="880933" y="7239484"/>
            <a:ext cx="5105401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500"/>
            </a:lvl1pPr>
          </a:lstStyle>
          <a:p>
            <a:r>
              <a:t>Communication des résultats avec le MD/IPS ou responsable du suivi clinique si jugé nécessaire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455832" y="9235897"/>
            <a:ext cx="213691" cy="2717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422" name="Grouper"/>
          <p:cNvGrpSpPr/>
          <p:nvPr/>
        </p:nvGrpSpPr>
        <p:grpSpPr>
          <a:xfrm>
            <a:off x="653354" y="3289210"/>
            <a:ext cx="4000038" cy="6029032"/>
            <a:chOff x="0" y="0"/>
            <a:chExt cx="4000037" cy="6029030"/>
          </a:xfrm>
        </p:grpSpPr>
        <p:sp>
          <p:nvSpPr>
            <p:cNvPr id="419" name="Rectangle aux angles arrondis"/>
            <p:cNvSpPr/>
            <p:nvPr/>
          </p:nvSpPr>
          <p:spPr>
            <a:xfrm>
              <a:off x="0" y="0"/>
              <a:ext cx="3686308" cy="1647833"/>
            </a:xfrm>
            <a:prstGeom prst="roundRect">
              <a:avLst>
                <a:gd name="adj" fmla="val 21145"/>
              </a:avLst>
            </a:prstGeom>
            <a:solidFill>
              <a:srgbClr val="E6761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0" name="Amorcer de manière autonome"/>
            <p:cNvSpPr txBox="1"/>
            <p:nvPr/>
          </p:nvSpPr>
          <p:spPr>
            <a:xfrm>
              <a:off x="349809" y="411166"/>
              <a:ext cx="3181908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2500"/>
              </a:lvl1pPr>
            </a:lstStyle>
            <a:p>
              <a:r>
                <a:t>Amorcer de manière autonome</a:t>
              </a:r>
            </a:p>
          </p:txBody>
        </p:sp>
        <p:sp>
          <p:nvSpPr>
            <p:cNvPr id="421" name="Conditions mineures déjà diagnostiquées…"/>
            <p:cNvSpPr txBox="1"/>
            <p:nvPr/>
          </p:nvSpPr>
          <p:spPr>
            <a:xfrm>
              <a:off x="98622" y="2194648"/>
              <a:ext cx="3901415" cy="3834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/>
                <a:t>Conditions </a:t>
              </a:r>
              <a:r>
                <a:rPr dirty="0" err="1"/>
                <a:t>mineures</a:t>
              </a:r>
              <a:r>
                <a:rPr dirty="0"/>
                <a:t> déjà </a:t>
              </a:r>
              <a:r>
                <a:rPr dirty="0" err="1"/>
                <a:t>diagnostiquées</a:t>
              </a:r>
              <a:endParaRPr dirty="0"/>
            </a:p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 err="1"/>
                <a:t>Certaines</a:t>
              </a:r>
              <a:r>
                <a:rPr dirty="0"/>
                <a:t> situations</a:t>
              </a:r>
            </a:p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 err="1"/>
                <a:t>Prévention</a:t>
              </a:r>
              <a:r>
                <a:rPr dirty="0"/>
                <a:t> de </a:t>
              </a:r>
              <a:r>
                <a:rPr dirty="0" err="1"/>
                <a:t>problème</a:t>
              </a:r>
              <a:r>
                <a:rPr lang="fr-CA" dirty="0"/>
                <a:t>s</a:t>
              </a:r>
              <a:r>
                <a:rPr dirty="0"/>
                <a:t> de </a:t>
              </a:r>
              <a:r>
                <a:rPr dirty="0" err="1"/>
                <a:t>santé</a:t>
              </a:r>
              <a:r>
                <a:rPr dirty="0"/>
                <a:t> </a:t>
              </a:r>
            </a:p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/>
                <a:t>2 infections </a:t>
              </a:r>
              <a:r>
                <a:rPr dirty="0" err="1"/>
                <a:t>virales</a:t>
              </a:r>
              <a:endParaRPr dirty="0"/>
            </a:p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 err="1"/>
                <a:t>Vaccins</a:t>
              </a:r>
              <a:endParaRPr dirty="0"/>
            </a:p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/>
                <a:t>MVL</a:t>
              </a:r>
            </a:p>
          </p:txBody>
        </p:sp>
      </p:grpSp>
      <p:grpSp>
        <p:nvGrpSpPr>
          <p:cNvPr id="426" name="Grouper"/>
          <p:cNvGrpSpPr/>
          <p:nvPr/>
        </p:nvGrpSpPr>
        <p:grpSpPr>
          <a:xfrm>
            <a:off x="4665100" y="3278247"/>
            <a:ext cx="3686310" cy="3197105"/>
            <a:chOff x="0" y="0"/>
            <a:chExt cx="3686308" cy="3197104"/>
          </a:xfrm>
        </p:grpSpPr>
        <p:sp>
          <p:nvSpPr>
            <p:cNvPr id="423" name="Rectangle aux angles arrondis"/>
            <p:cNvSpPr/>
            <p:nvPr/>
          </p:nvSpPr>
          <p:spPr>
            <a:xfrm>
              <a:off x="0" y="0"/>
              <a:ext cx="3686308" cy="1635982"/>
            </a:xfrm>
            <a:prstGeom prst="roundRect">
              <a:avLst>
                <a:gd name="adj" fmla="val 21298"/>
              </a:avLst>
            </a:prstGeom>
            <a:solidFill>
              <a:srgbClr val="E69E6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Modifier de manière autonome"/>
            <p:cNvSpPr txBox="1"/>
            <p:nvPr/>
          </p:nvSpPr>
          <p:spPr>
            <a:xfrm>
              <a:off x="326695" y="405240"/>
              <a:ext cx="3160786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2500"/>
              </a:lvl1pPr>
            </a:lstStyle>
            <a:p>
              <a:r>
                <a:rPr dirty="0"/>
                <a:t>Modifier de manière </a:t>
              </a:r>
              <a:r>
                <a:rPr dirty="0" err="1"/>
                <a:t>autonome</a:t>
              </a:r>
              <a:endParaRPr dirty="0"/>
            </a:p>
          </p:txBody>
        </p:sp>
        <p:sp>
          <p:nvSpPr>
            <p:cNvPr id="425" name="Sécurité…"/>
            <p:cNvSpPr txBox="1"/>
            <p:nvPr/>
          </p:nvSpPr>
          <p:spPr>
            <a:xfrm>
              <a:off x="278396" y="2214123"/>
              <a:ext cx="3309289" cy="982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 err="1"/>
                <a:t>Sécurité</a:t>
              </a:r>
              <a:endParaRPr dirty="0"/>
            </a:p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 err="1"/>
                <a:t>Efficacité</a:t>
              </a:r>
              <a:endParaRPr dirty="0"/>
            </a:p>
          </p:txBody>
        </p:sp>
      </p:grpSp>
      <p:grpSp>
        <p:nvGrpSpPr>
          <p:cNvPr id="430" name="Grouper"/>
          <p:cNvGrpSpPr/>
          <p:nvPr/>
        </p:nvGrpSpPr>
        <p:grpSpPr>
          <a:xfrm>
            <a:off x="8641515" y="3289210"/>
            <a:ext cx="3814318" cy="5058137"/>
            <a:chOff x="0" y="0"/>
            <a:chExt cx="3814316" cy="5058136"/>
          </a:xfrm>
        </p:grpSpPr>
        <p:sp>
          <p:nvSpPr>
            <p:cNvPr id="427" name="Rectangle aux angles arrondis"/>
            <p:cNvSpPr/>
            <p:nvPr/>
          </p:nvSpPr>
          <p:spPr>
            <a:xfrm>
              <a:off x="0" y="0"/>
              <a:ext cx="3814316" cy="2394776"/>
            </a:xfrm>
            <a:prstGeom prst="roundRect">
              <a:avLst>
                <a:gd name="adj" fmla="val 14550"/>
              </a:avLst>
            </a:pr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8" name="Amorcer ou modifier dans un contexte  de pratiques collaboratives"/>
            <p:cNvSpPr txBox="1"/>
            <p:nvPr/>
          </p:nvSpPr>
          <p:spPr>
            <a:xfrm>
              <a:off x="282460" y="390937"/>
              <a:ext cx="3387922" cy="161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defRPr sz="2500"/>
              </a:pPr>
              <a:r>
                <a:t>Amorcer ou modifier dans un contexte </a:t>
              </a:r>
              <a:br/>
              <a:r>
                <a:t>de pratiques collaboratives</a:t>
              </a:r>
            </a:p>
          </p:txBody>
        </p:sp>
        <p:sp>
          <p:nvSpPr>
            <p:cNvPr id="429" name="Ordonnance indivuelle ou collective…"/>
            <p:cNvSpPr txBox="1"/>
            <p:nvPr/>
          </p:nvSpPr>
          <p:spPr>
            <a:xfrm>
              <a:off x="162626" y="2839580"/>
              <a:ext cx="3489064" cy="2218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/>
                <a:t>Ordonnance </a:t>
              </a:r>
              <a:r>
                <a:rPr dirty="0" err="1"/>
                <a:t>indivuelle</a:t>
              </a:r>
              <a:r>
                <a:rPr dirty="0"/>
                <a:t> </a:t>
              </a:r>
              <a:r>
                <a:rPr dirty="0" err="1"/>
                <a:t>ou</a:t>
              </a:r>
              <a:r>
                <a:rPr dirty="0"/>
                <a:t> collective</a:t>
              </a:r>
            </a:p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 err="1"/>
                <a:t>Demande</a:t>
              </a:r>
              <a:r>
                <a:rPr dirty="0"/>
                <a:t> de</a:t>
              </a:r>
              <a:r>
                <a:rPr lang="fr-CA" dirty="0"/>
                <a:t> </a:t>
              </a:r>
              <a:r>
                <a:rPr dirty="0"/>
                <a:t>consultation</a:t>
              </a:r>
            </a:p>
            <a:p>
              <a:pPr marL="380999" indent="-380999" algn="l">
                <a:lnSpc>
                  <a:spcPct val="90000"/>
                </a:lnSpc>
                <a:spcBef>
                  <a:spcPts val="1500"/>
                </a:spcBef>
                <a:buClr>
                  <a:srgbClr val="E67619"/>
                </a:buClr>
                <a:buSzPct val="80000"/>
                <a:buBlip>
                  <a:blip r:embed="rId3"/>
                </a:buBlip>
                <a:defRPr sz="2500">
                  <a:solidFill>
                    <a:srgbClr val="5E5E5E"/>
                  </a:solidFill>
                </a:defRPr>
              </a:pPr>
              <a:r>
                <a:rPr dirty="0"/>
                <a:t>Entente de </a:t>
              </a:r>
              <a:r>
                <a:rPr dirty="0" err="1"/>
                <a:t>partenariat</a:t>
              </a:r>
              <a:r>
                <a:rPr dirty="0"/>
                <a:t> </a:t>
              </a:r>
            </a:p>
          </p:txBody>
        </p:sp>
      </p:grpSp>
      <p:pic>
        <p:nvPicPr>
          <p:cNvPr id="43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018" y="588893"/>
            <a:ext cx="2276659" cy="2255513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AMORCER ou MODIFIER une thérapie médicamenteuse"/>
          <p:cNvSpPr txBox="1">
            <a:spLocks noGrp="1"/>
          </p:cNvSpPr>
          <p:nvPr>
            <p:ph type="title"/>
          </p:nvPr>
        </p:nvSpPr>
        <p:spPr>
          <a:xfrm>
            <a:off x="698501" y="741183"/>
            <a:ext cx="9143332" cy="23947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dirty="0"/>
              <a:t>Amorcer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lang="fr-CA" dirty="0"/>
              <a:t>modifier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thérapie</a:t>
            </a:r>
            <a:r>
              <a:rPr dirty="0"/>
              <a:t> </a:t>
            </a:r>
            <a:r>
              <a:rPr dirty="0" err="1"/>
              <a:t>médicamenteuse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aux angles arrondis"/>
          <p:cNvSpPr/>
          <p:nvPr/>
        </p:nvSpPr>
        <p:spPr>
          <a:xfrm>
            <a:off x="7344610" y="2156992"/>
            <a:ext cx="4962586" cy="6282718"/>
          </a:xfrm>
          <a:prstGeom prst="roundRect">
            <a:avLst>
              <a:gd name="adj" fmla="val 9783"/>
            </a:avLst>
          </a:prstGeom>
          <a:solidFill>
            <a:srgbClr val="0096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964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455832" y="9235897"/>
            <a:ext cx="213691" cy="2717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38" name="Amorcer de manière autonome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11947829" cy="1771813"/>
          </a:xfrm>
          <a:prstGeom prst="rect">
            <a:avLst/>
          </a:prstGeom>
        </p:spPr>
        <p:txBody>
          <a:bodyPr/>
          <a:lstStyle/>
          <a:p>
            <a:r>
              <a:t>Amorcer de manière autonome </a:t>
            </a:r>
          </a:p>
        </p:txBody>
      </p:sp>
      <p:sp>
        <p:nvSpPr>
          <p:cNvPr id="439" name="Le patient doit avoir reçu un traitement antérieur pour traiter la condition.…"/>
          <p:cNvSpPr txBox="1">
            <a:spLocks noGrp="1"/>
          </p:cNvSpPr>
          <p:nvPr>
            <p:ph type="body" sz="half" idx="1"/>
          </p:nvPr>
        </p:nvSpPr>
        <p:spPr>
          <a:xfrm>
            <a:off x="813134" y="2324512"/>
            <a:ext cx="6310208" cy="5236262"/>
          </a:xfrm>
          <a:prstGeom prst="rect">
            <a:avLst/>
          </a:prstGeom>
        </p:spPr>
        <p:txBody>
          <a:bodyPr/>
          <a:lstStyle/>
          <a:p>
            <a:pPr marL="361950" indent="-361950" defTabSz="1647233">
              <a:spcBef>
                <a:spcPts val="1400"/>
              </a:spcBef>
              <a:buBlip>
                <a:blip r:embed="rId3"/>
              </a:buBlip>
              <a:defRPr sz="2375"/>
            </a:pPr>
            <a:r>
              <a:rPr dirty="0"/>
              <a:t>Le patient doit </a:t>
            </a:r>
            <a:r>
              <a:rPr dirty="0" err="1"/>
              <a:t>avoir</a:t>
            </a:r>
            <a:r>
              <a:rPr dirty="0"/>
              <a:t> </a:t>
            </a:r>
            <a:r>
              <a:rPr dirty="0" err="1"/>
              <a:t>reçu</a:t>
            </a:r>
            <a:r>
              <a:rPr dirty="0"/>
              <a:t> un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antérieur</a:t>
            </a:r>
            <a:r>
              <a:rPr dirty="0"/>
              <a:t> pour </a:t>
            </a:r>
            <a:r>
              <a:rPr dirty="0" err="1"/>
              <a:t>traiter</a:t>
            </a:r>
            <a:r>
              <a:rPr dirty="0"/>
              <a:t> la condition.</a:t>
            </a:r>
          </a:p>
          <a:p>
            <a:pPr marL="361950" indent="-361950" defTabSz="1647233">
              <a:spcBef>
                <a:spcPts val="1400"/>
              </a:spcBef>
              <a:buBlip>
                <a:blip r:embed="rId3"/>
              </a:buBlip>
              <a:defRPr sz="2375"/>
            </a:pPr>
            <a:r>
              <a:rPr dirty="0"/>
              <a:t>Le </a:t>
            </a:r>
            <a:r>
              <a:rPr dirty="0" err="1"/>
              <a:t>pharmacien</a:t>
            </a:r>
            <a:r>
              <a:rPr dirty="0"/>
              <a:t> doit </a:t>
            </a:r>
            <a:r>
              <a:rPr dirty="0" err="1"/>
              <a:t>exclure</a:t>
            </a:r>
            <a:r>
              <a:rPr dirty="0"/>
              <a:t> la </a:t>
            </a:r>
            <a:r>
              <a:rPr dirty="0" err="1"/>
              <a:t>présence</a:t>
            </a:r>
            <a:r>
              <a:rPr dirty="0"/>
              <a:t> de </a:t>
            </a:r>
            <a:r>
              <a:rPr dirty="0" err="1"/>
              <a:t>signaux</a:t>
            </a:r>
            <a:r>
              <a:rPr dirty="0"/>
              <a:t> </a:t>
            </a:r>
            <a:r>
              <a:rPr dirty="0" err="1"/>
              <a:t>d’alarme</a:t>
            </a:r>
            <a:r>
              <a:rPr dirty="0"/>
              <a:t> et de </a:t>
            </a:r>
            <a:r>
              <a:rPr dirty="0" err="1"/>
              <a:t>facteurs</a:t>
            </a:r>
            <a:r>
              <a:rPr dirty="0"/>
              <a:t> </a:t>
            </a:r>
            <a:r>
              <a:rPr dirty="0" err="1"/>
              <a:t>d’exclusion</a:t>
            </a:r>
            <a:r>
              <a:rPr dirty="0"/>
              <a:t>. </a:t>
            </a:r>
          </a:p>
          <a:p>
            <a:pPr marL="361950" indent="-361950" defTabSz="1647233">
              <a:spcBef>
                <a:spcPts val="1400"/>
              </a:spcBef>
              <a:buBlip>
                <a:blip r:embed="rId3"/>
              </a:buBlip>
              <a:defRPr sz="2375"/>
            </a:pPr>
            <a:r>
              <a:rPr dirty="0"/>
              <a:t>Durée à respecter pour </a:t>
            </a:r>
            <a:r>
              <a:rPr dirty="0" err="1"/>
              <a:t>amorcer</a:t>
            </a:r>
            <a:r>
              <a:rPr dirty="0"/>
              <a:t> le </a:t>
            </a:r>
            <a:r>
              <a:rPr dirty="0" err="1"/>
              <a:t>traitement</a:t>
            </a:r>
            <a:r>
              <a:rPr lang="fr-CA" dirty="0"/>
              <a:t> </a:t>
            </a:r>
            <a:r>
              <a:rPr dirty="0"/>
              <a:t>:</a:t>
            </a:r>
          </a:p>
          <a:p>
            <a:pPr marL="723900" lvl="1" indent="-361950" defTabSz="1647233">
              <a:lnSpc>
                <a:spcPct val="80000"/>
              </a:lnSpc>
              <a:spcBef>
                <a:spcPts val="1100"/>
              </a:spcBef>
              <a:buSzPct val="80000"/>
              <a:buBlip>
                <a:blip r:embed="rId3"/>
              </a:buBlip>
              <a:defRPr sz="1900"/>
            </a:pPr>
            <a:r>
              <a:rPr sz="2000" dirty="0" err="1"/>
              <a:t>Toutes</a:t>
            </a:r>
            <a:r>
              <a:rPr sz="2000" dirty="0"/>
              <a:t> le conditions </a:t>
            </a:r>
            <a:r>
              <a:rPr sz="2000" dirty="0" err="1"/>
              <a:t>sauf</a:t>
            </a:r>
            <a:r>
              <a:rPr sz="2000" dirty="0"/>
              <a:t> exception</a:t>
            </a:r>
            <a:r>
              <a:rPr lang="fr-CA" sz="2000" dirty="0"/>
              <a:t> </a:t>
            </a:r>
            <a:r>
              <a:rPr sz="2000" dirty="0"/>
              <a:t>: 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5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ans</a:t>
            </a:r>
            <a:endParaRPr sz="20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723900" lvl="1" indent="-361950" defTabSz="1647233">
              <a:lnSpc>
                <a:spcPct val="80000"/>
              </a:lnSpc>
              <a:spcBef>
                <a:spcPts val="1100"/>
              </a:spcBef>
              <a:buSzPct val="80000"/>
              <a:buBlip>
                <a:blip r:embed="rId3"/>
              </a:buBlip>
              <a:defRPr sz="1900"/>
            </a:pPr>
            <a:r>
              <a:rPr sz="2000" dirty="0" err="1"/>
              <a:t>Candidose</a:t>
            </a:r>
            <a:r>
              <a:rPr sz="2000" dirty="0"/>
              <a:t> </a:t>
            </a:r>
            <a:r>
              <a:rPr sz="2000" dirty="0" err="1"/>
              <a:t>orale</a:t>
            </a:r>
            <a:r>
              <a:rPr sz="2000" dirty="0"/>
              <a:t>, </a:t>
            </a:r>
            <a:r>
              <a:rPr sz="2000" dirty="0" err="1"/>
              <a:t>hémorroïde</a:t>
            </a:r>
            <a:r>
              <a:rPr sz="2000" dirty="0"/>
              <a:t> et </a:t>
            </a:r>
            <a:r>
              <a:rPr sz="2000" dirty="0" err="1"/>
              <a:t>dysménorrhée</a:t>
            </a:r>
            <a:r>
              <a:rPr sz="2000" dirty="0"/>
              <a:t> </a:t>
            </a:r>
            <a:r>
              <a:rPr sz="2000" dirty="0" err="1"/>
              <a:t>primaire</a:t>
            </a:r>
            <a:r>
              <a:rPr lang="fr-CA" sz="2000" dirty="0"/>
              <a:t> </a:t>
            </a:r>
            <a:r>
              <a:rPr sz="2000" dirty="0"/>
              <a:t>: 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2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ans</a:t>
            </a:r>
            <a:endParaRPr sz="20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723900" lvl="1" indent="-361950" defTabSz="1647233">
              <a:lnSpc>
                <a:spcPct val="80000"/>
              </a:lnSpc>
              <a:spcBef>
                <a:spcPts val="1100"/>
              </a:spcBef>
              <a:buSzPct val="80000"/>
              <a:buBlip>
                <a:blip r:embed="rId3"/>
              </a:buBlip>
              <a:defRPr sz="1900"/>
            </a:pPr>
            <a:r>
              <a:rPr sz="2000" dirty="0"/>
              <a:t>Infection </a:t>
            </a:r>
            <a:r>
              <a:rPr sz="2000" dirty="0" err="1"/>
              <a:t>urinaire</a:t>
            </a:r>
            <a:r>
              <a:rPr lang="fr-CA" sz="2000" dirty="0"/>
              <a:t> </a:t>
            </a:r>
            <a:r>
              <a:rPr sz="2000" dirty="0"/>
              <a:t>: 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Max 1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tx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 dans les </a:t>
            </a:r>
            <a:br>
              <a:rPr lang="fr-CA" sz="2000" b="1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6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derniers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mois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 et max 2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tx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 dans les </a:t>
            </a:r>
            <a:br>
              <a:rPr lang="fr-CA" sz="2000" b="1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12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derniers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mois</a:t>
            </a:r>
            <a:endParaRPr sz="20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0" name="Conditions mineures…"/>
          <p:cNvSpPr txBox="1"/>
          <p:nvPr/>
        </p:nvSpPr>
        <p:spPr>
          <a:xfrm>
            <a:off x="7700211" y="2527405"/>
            <a:ext cx="4372678" cy="575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l">
              <a:lnSpc>
                <a:spcPct val="90000"/>
              </a:lnSpc>
              <a:spcBef>
                <a:spcPts val="1700"/>
              </a:spcBef>
              <a:defRPr>
                <a:latin typeface="+mn-lt"/>
                <a:ea typeface="+mn-ea"/>
                <a:cs typeface="+mn-cs"/>
                <a:sym typeface="ITC Avant Garde Gothic Std Demi"/>
              </a:defRPr>
            </a:pPr>
            <a:r>
              <a:rPr dirty="0"/>
              <a:t>Conditions </a:t>
            </a:r>
            <a:r>
              <a:rPr dirty="0" err="1"/>
              <a:t>mineures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Acné</a:t>
            </a:r>
            <a:r>
              <a:rPr dirty="0"/>
              <a:t> </a:t>
            </a:r>
            <a:r>
              <a:rPr dirty="0" err="1"/>
              <a:t>mineure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Aphtes</a:t>
            </a:r>
            <a:r>
              <a:rPr dirty="0"/>
              <a:t> </a:t>
            </a:r>
            <a:r>
              <a:rPr dirty="0" err="1"/>
              <a:t>buccaux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Candidose</a:t>
            </a:r>
            <a:r>
              <a:rPr dirty="0"/>
              <a:t> </a:t>
            </a:r>
            <a:r>
              <a:rPr dirty="0" err="1"/>
              <a:t>orale</a:t>
            </a:r>
            <a:r>
              <a:rPr dirty="0"/>
              <a:t> </a:t>
            </a:r>
            <a:r>
              <a:rPr dirty="0" err="1"/>
              <a:t>résultant</a:t>
            </a:r>
            <a:r>
              <a:rPr dirty="0"/>
              <a:t> de </a:t>
            </a:r>
            <a:r>
              <a:rPr dirty="0" err="1"/>
              <a:t>l’utilisation</a:t>
            </a:r>
            <a:r>
              <a:rPr dirty="0"/>
              <a:t> d’un CSI</a:t>
            </a:r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Conjonctivite</a:t>
            </a:r>
            <a:r>
              <a:rPr dirty="0"/>
              <a:t> </a:t>
            </a:r>
            <a:r>
              <a:rPr dirty="0" err="1"/>
              <a:t>allergique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Dermatite</a:t>
            </a:r>
            <a:r>
              <a:rPr dirty="0"/>
              <a:t> </a:t>
            </a:r>
            <a:r>
              <a:rPr dirty="0" err="1"/>
              <a:t>atopique</a:t>
            </a:r>
            <a:r>
              <a:rPr dirty="0"/>
              <a:t> </a:t>
            </a:r>
            <a:br>
              <a:rPr lang="fr-CA" dirty="0"/>
            </a:br>
            <a:r>
              <a:rPr dirty="0"/>
              <a:t>(CST </a:t>
            </a:r>
            <a:r>
              <a:rPr dirty="0" err="1"/>
              <a:t>faible</a:t>
            </a:r>
            <a:r>
              <a:rPr dirty="0"/>
              <a:t>/</a:t>
            </a:r>
            <a:r>
              <a:rPr dirty="0" err="1"/>
              <a:t>modérée</a:t>
            </a:r>
            <a:r>
              <a:rPr dirty="0"/>
              <a:t>)</a:t>
            </a:r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Dysménorrhée</a:t>
            </a:r>
            <a:r>
              <a:rPr dirty="0"/>
              <a:t> </a:t>
            </a:r>
            <a:r>
              <a:rPr dirty="0" err="1"/>
              <a:t>primaire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Érythème</a:t>
            </a:r>
            <a:r>
              <a:rPr dirty="0"/>
              <a:t> </a:t>
            </a:r>
            <a:r>
              <a:rPr dirty="0" err="1"/>
              <a:t>fessier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Hémorroïdes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Herpès</a:t>
            </a:r>
            <a:r>
              <a:rPr dirty="0"/>
              <a:t> labial</a:t>
            </a:r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/>
              <a:t>Infection </a:t>
            </a:r>
            <a:r>
              <a:rPr dirty="0" err="1"/>
              <a:t>urinaire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Rhinite</a:t>
            </a:r>
            <a:r>
              <a:rPr dirty="0"/>
              <a:t> </a:t>
            </a:r>
            <a:r>
              <a:rPr dirty="0" err="1"/>
              <a:t>allergique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•"/>
              <a:defRPr sz="1800"/>
            </a:pPr>
            <a:r>
              <a:rPr dirty="0" err="1"/>
              <a:t>Vaginite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levures</a:t>
            </a:r>
            <a:r>
              <a:rPr dirty="0"/>
              <a:t> </a:t>
            </a:r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CD7BB"/>
              </a:buClr>
              <a:buSzPct val="100000"/>
              <a:buChar char="•"/>
              <a:defRPr sz="1800">
                <a:solidFill>
                  <a:srgbClr val="FCD7BB"/>
                </a:solidFill>
              </a:defRPr>
            </a:pPr>
            <a:r>
              <a:rPr dirty="0" err="1"/>
              <a:t>Candidose</a:t>
            </a:r>
            <a:r>
              <a:rPr dirty="0"/>
              <a:t> </a:t>
            </a:r>
            <a:r>
              <a:rPr dirty="0" err="1"/>
              <a:t>cutanée</a:t>
            </a:r>
            <a:endParaRPr dirty="0"/>
          </a:p>
          <a:p>
            <a:pPr marL="342899" indent="-342899" algn="l">
              <a:lnSpc>
                <a:spcPct val="90000"/>
              </a:lnSpc>
              <a:spcBef>
                <a:spcPts val="600"/>
              </a:spcBef>
              <a:buClr>
                <a:srgbClr val="FCD7BB"/>
              </a:buClr>
              <a:buSzPct val="100000"/>
              <a:buChar char="•"/>
              <a:defRPr sz="1800">
                <a:solidFill>
                  <a:srgbClr val="FCD7BB"/>
                </a:solidFill>
              </a:defRPr>
            </a:pPr>
            <a:r>
              <a:rPr dirty="0" err="1"/>
              <a:t>Candidose</a:t>
            </a:r>
            <a:r>
              <a:rPr dirty="0"/>
              <a:t> </a:t>
            </a:r>
            <a:r>
              <a:rPr dirty="0" err="1"/>
              <a:t>orale</a:t>
            </a:r>
            <a:endParaRPr dirty="0"/>
          </a:p>
        </p:txBody>
      </p:sp>
      <p:sp>
        <p:nvSpPr>
          <p:cNvPr id="441" name="Rectangle aux angles arrondis"/>
          <p:cNvSpPr/>
          <p:nvPr/>
        </p:nvSpPr>
        <p:spPr>
          <a:xfrm>
            <a:off x="-404018" y="7791799"/>
            <a:ext cx="7385432" cy="1220618"/>
          </a:xfrm>
          <a:prstGeom prst="roundRect">
            <a:avLst>
              <a:gd name="adj" fmla="val 39774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2" name="Communication obligatoire avec le prescripteur initial"/>
          <p:cNvSpPr txBox="1"/>
          <p:nvPr/>
        </p:nvSpPr>
        <p:spPr>
          <a:xfrm>
            <a:off x="1033702" y="7989358"/>
            <a:ext cx="5685953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/>
            </a:lvl1pPr>
          </a:lstStyle>
          <a:p>
            <a:r>
              <a:rPr dirty="0"/>
              <a:t>Communication </a:t>
            </a:r>
            <a:r>
              <a:rPr dirty="0" err="1"/>
              <a:t>obligatoire</a:t>
            </a:r>
            <a:r>
              <a:rPr dirty="0"/>
              <a:t> avec le </a:t>
            </a:r>
            <a:r>
              <a:rPr dirty="0" err="1"/>
              <a:t>prescripteur</a:t>
            </a:r>
            <a:r>
              <a:rPr dirty="0"/>
              <a:t> initial</a:t>
            </a:r>
          </a:p>
        </p:txBody>
      </p:sp>
      <p:sp>
        <p:nvSpPr>
          <p:cNvPr id="443" name="]"/>
          <p:cNvSpPr txBox="1"/>
          <p:nvPr/>
        </p:nvSpPr>
        <p:spPr>
          <a:xfrm>
            <a:off x="10305478" y="7216478"/>
            <a:ext cx="440780" cy="82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rgbClr val="FCD7BB"/>
                </a:solidFill>
              </a:defRPr>
            </a:lvl1pPr>
          </a:lstStyle>
          <a:p>
            <a:r>
              <a:rPr dirty="0"/>
              <a:t>]</a:t>
            </a:r>
          </a:p>
        </p:txBody>
      </p:sp>
      <p:sp>
        <p:nvSpPr>
          <p:cNvPr id="444" name="Nouveautés"/>
          <p:cNvSpPr txBox="1"/>
          <p:nvPr/>
        </p:nvSpPr>
        <p:spPr>
          <a:xfrm>
            <a:off x="10636502" y="7448889"/>
            <a:ext cx="161721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CD7BB"/>
                </a:solidFill>
              </a:defRPr>
            </a:lvl1pPr>
          </a:lstStyle>
          <a:p>
            <a:r>
              <a:rPr dirty="0" err="1"/>
              <a:t>Nouveautés</a:t>
            </a:r>
            <a:endParaRPr dirty="0"/>
          </a:p>
        </p:txBody>
      </p:sp>
      <p:sp>
        <p:nvSpPr>
          <p:cNvPr id="445" name="CST: Corticostéroïde topique     CSI: Corticostéroïde inhalé"/>
          <p:cNvSpPr txBox="1"/>
          <p:nvPr/>
        </p:nvSpPr>
        <p:spPr>
          <a:xfrm>
            <a:off x="7670646" y="9220463"/>
            <a:ext cx="4081245" cy="30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300">
                <a:solidFill>
                  <a:srgbClr val="929292"/>
                </a:solidFill>
              </a:defRPr>
            </a:pPr>
            <a:r>
              <a:rPr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CST</a:t>
            </a:r>
            <a:r>
              <a:rPr lang="fr-CA"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 </a:t>
            </a:r>
            <a:r>
              <a:rPr dirty="0"/>
              <a:t>: </a:t>
            </a:r>
            <a:r>
              <a:rPr dirty="0" err="1"/>
              <a:t>Corticostéroïde</a:t>
            </a:r>
            <a:r>
              <a:rPr dirty="0"/>
              <a:t> </a:t>
            </a:r>
            <a:r>
              <a:rPr dirty="0" err="1"/>
              <a:t>topique</a:t>
            </a:r>
            <a:r>
              <a:rPr dirty="0"/>
              <a:t>     </a:t>
            </a:r>
            <a:r>
              <a:rPr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CSI</a:t>
            </a:r>
            <a:r>
              <a:rPr lang="fr-CA"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 </a:t>
            </a:r>
            <a:r>
              <a:rPr dirty="0"/>
              <a:t>: </a:t>
            </a:r>
            <a:r>
              <a:rPr dirty="0" err="1"/>
              <a:t>Corticostéroïde</a:t>
            </a:r>
            <a:r>
              <a:rPr dirty="0"/>
              <a:t> </a:t>
            </a:r>
            <a:r>
              <a:rPr dirty="0" err="1"/>
              <a:t>inhalé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455832" y="9235897"/>
            <a:ext cx="213691" cy="2717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50" name="Amorcer de manière autonome"/>
          <p:cNvSpPr txBox="1">
            <a:spLocks noGrp="1"/>
          </p:cNvSpPr>
          <p:nvPr>
            <p:ph type="title"/>
          </p:nvPr>
        </p:nvSpPr>
        <p:spPr>
          <a:xfrm>
            <a:off x="698500" y="741183"/>
            <a:ext cx="12132468" cy="177181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Amorcer</a:t>
            </a:r>
            <a:r>
              <a:rPr dirty="0"/>
              <a:t> de manière </a:t>
            </a:r>
            <a:r>
              <a:rPr dirty="0" err="1"/>
              <a:t>autonome</a:t>
            </a:r>
            <a:r>
              <a:rPr dirty="0"/>
              <a:t> </a:t>
            </a:r>
          </a:p>
        </p:txBody>
      </p:sp>
      <p:sp>
        <p:nvSpPr>
          <p:cNvPr id="451" name="Cessation tabagique…"/>
          <p:cNvSpPr txBox="1">
            <a:spLocks noGrp="1"/>
          </p:cNvSpPr>
          <p:nvPr>
            <p:ph type="body" sz="half" idx="1"/>
          </p:nvPr>
        </p:nvSpPr>
        <p:spPr>
          <a:xfrm>
            <a:off x="5927274" y="2270031"/>
            <a:ext cx="6841958" cy="509065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buBlip>
                <a:blip r:embed="rId3"/>
              </a:buBlip>
            </a:pPr>
            <a:r>
              <a:rPr dirty="0"/>
              <a:t>Cessation </a:t>
            </a:r>
            <a:r>
              <a:rPr dirty="0" err="1"/>
              <a:t>tabagique</a:t>
            </a:r>
            <a:endParaRPr dirty="0"/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 err="1"/>
              <a:t>Possibilité</a:t>
            </a:r>
            <a:r>
              <a:rPr dirty="0"/>
              <a:t> de </a:t>
            </a:r>
            <a:r>
              <a:rPr dirty="0" err="1"/>
              <a:t>prescrire</a:t>
            </a:r>
            <a:r>
              <a:rPr dirty="0"/>
              <a:t> varenicline et bupropion</a:t>
            </a:r>
          </a:p>
          <a:p>
            <a:pPr>
              <a:spcBef>
                <a:spcPts val="700"/>
              </a:spcBef>
              <a:buBlip>
                <a:blip r:embed="rId3"/>
              </a:buBlip>
            </a:pPr>
            <a:r>
              <a:rPr dirty="0"/>
              <a:t>Contraception </a:t>
            </a:r>
            <a:r>
              <a:rPr dirty="0" err="1"/>
              <a:t>hormonale</a:t>
            </a:r>
            <a:endParaRPr dirty="0"/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/>
              <a:t>La durée de la Rx </a:t>
            </a:r>
            <a:r>
              <a:rPr dirty="0" err="1"/>
              <a:t>n’excède</a:t>
            </a:r>
            <a:r>
              <a:rPr dirty="0"/>
              <a:t> pas 6 </a:t>
            </a:r>
            <a:r>
              <a:rPr dirty="0" err="1"/>
              <a:t>mois</a:t>
            </a:r>
            <a:r>
              <a:rPr dirty="0"/>
              <a:t> </a:t>
            </a:r>
            <a:br>
              <a:rPr lang="fr-CA" dirty="0"/>
            </a:br>
            <a:r>
              <a:rPr dirty="0"/>
              <a:t>et pas </a:t>
            </a:r>
            <a:r>
              <a:rPr dirty="0" err="1"/>
              <a:t>nécessaire</a:t>
            </a:r>
            <a:r>
              <a:rPr dirty="0"/>
              <a:t> de </a:t>
            </a:r>
            <a:r>
              <a:rPr dirty="0" err="1"/>
              <a:t>prescrire</a:t>
            </a:r>
            <a:r>
              <a:rPr dirty="0"/>
              <a:t> la contraception </a:t>
            </a:r>
            <a:r>
              <a:rPr dirty="0" err="1"/>
              <a:t>hormonale</a:t>
            </a:r>
            <a:r>
              <a:rPr dirty="0"/>
              <a:t> </a:t>
            </a:r>
            <a:r>
              <a:rPr dirty="0" err="1"/>
              <a:t>d’urgence</a:t>
            </a:r>
            <a:r>
              <a:rPr dirty="0"/>
              <a:t>  </a:t>
            </a:r>
          </a:p>
          <a:p>
            <a:pPr>
              <a:spcBef>
                <a:spcPts val="700"/>
              </a:spcBef>
              <a:buBlip>
                <a:blip r:embed="rId3"/>
              </a:buBlip>
            </a:pPr>
            <a:r>
              <a:rPr dirty="0" err="1"/>
              <a:t>Dermatite</a:t>
            </a:r>
            <a:r>
              <a:rPr dirty="0"/>
              <a:t> de contact </a:t>
            </a:r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/>
              <a:t>Cortisone </a:t>
            </a:r>
            <a:r>
              <a:rPr dirty="0" err="1"/>
              <a:t>topique</a:t>
            </a:r>
            <a:r>
              <a:rPr dirty="0"/>
              <a:t> de puissance </a:t>
            </a:r>
            <a:r>
              <a:rPr dirty="0" err="1"/>
              <a:t>légère</a:t>
            </a:r>
            <a:r>
              <a:rPr dirty="0"/>
              <a:t> </a:t>
            </a:r>
            <a:br>
              <a:rPr lang="fr-CA" dirty="0"/>
            </a:b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modérée</a:t>
            </a:r>
            <a:endParaRPr dirty="0"/>
          </a:p>
          <a:p>
            <a:pPr>
              <a:spcBef>
                <a:spcPts val="700"/>
              </a:spcBef>
              <a:buBlip>
                <a:blip r:embed="rId3"/>
              </a:buBlip>
            </a:pPr>
            <a:r>
              <a:rPr dirty="0" err="1"/>
              <a:t>Dyspepsie</a:t>
            </a:r>
            <a:r>
              <a:rPr dirty="0"/>
              <a:t> et RGO</a:t>
            </a:r>
          </a:p>
          <a:p>
            <a:pPr marL="762000" lvl="1" indent="-381000">
              <a:buSzPct val="80000"/>
              <a:buBlip>
                <a:blip r:embed="rId3"/>
              </a:buBlip>
              <a:defRPr sz="2000"/>
            </a:pPr>
            <a:r>
              <a:rPr dirty="0"/>
              <a:t>Max 4 </a:t>
            </a:r>
            <a:r>
              <a:rPr dirty="0" err="1"/>
              <a:t>semaines</a:t>
            </a:r>
            <a:r>
              <a:rPr dirty="0"/>
              <a:t> </a:t>
            </a:r>
            <a:r>
              <a:rPr dirty="0" err="1"/>
              <a:t>consécutives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6 </a:t>
            </a:r>
            <a:r>
              <a:rPr dirty="0" err="1"/>
              <a:t>semaines</a:t>
            </a:r>
            <a:r>
              <a:rPr dirty="0"/>
              <a:t> </a:t>
            </a:r>
            <a:r>
              <a:rPr dirty="0" err="1"/>
              <a:t>cumulatives</a:t>
            </a:r>
            <a:r>
              <a:rPr dirty="0"/>
              <a:t> par </a:t>
            </a:r>
            <a:r>
              <a:rPr dirty="0" err="1"/>
              <a:t>période</a:t>
            </a:r>
            <a:r>
              <a:rPr dirty="0"/>
              <a:t> d’un an. </a:t>
            </a:r>
          </a:p>
        </p:txBody>
      </p:sp>
      <p:sp>
        <p:nvSpPr>
          <p:cNvPr id="452" name="Rectangle aux angles arrondis"/>
          <p:cNvSpPr/>
          <p:nvPr/>
        </p:nvSpPr>
        <p:spPr>
          <a:xfrm>
            <a:off x="5891862" y="7687982"/>
            <a:ext cx="7522727" cy="1220618"/>
          </a:xfrm>
          <a:prstGeom prst="roundRect">
            <a:avLst>
              <a:gd name="adj" fmla="val 39774"/>
            </a:avLst>
          </a:prstGeom>
          <a:solidFill>
            <a:srgbClr val="E676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Communication avec le responsable du suivi clinique si jugé nécessaire"/>
          <p:cNvSpPr txBox="1"/>
          <p:nvPr/>
        </p:nvSpPr>
        <p:spPr>
          <a:xfrm>
            <a:off x="6164133" y="7885541"/>
            <a:ext cx="6078147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500"/>
            </a:lvl1pPr>
          </a:lstStyle>
          <a:p>
            <a:r>
              <a:t>Communication avec le responsable du suivi clinique si jugé nécessaire </a:t>
            </a:r>
          </a:p>
        </p:txBody>
      </p:sp>
      <p:grpSp>
        <p:nvGrpSpPr>
          <p:cNvPr id="460" name="Grouper"/>
          <p:cNvGrpSpPr/>
          <p:nvPr/>
        </p:nvGrpSpPr>
        <p:grpSpPr>
          <a:xfrm>
            <a:off x="714198" y="2176098"/>
            <a:ext cx="5788202" cy="5710741"/>
            <a:chOff x="0" y="0"/>
            <a:chExt cx="5788201" cy="5710740"/>
          </a:xfrm>
        </p:grpSpPr>
        <p:sp>
          <p:nvSpPr>
            <p:cNvPr id="454" name="Rectangle aux angles arrondis"/>
            <p:cNvSpPr/>
            <p:nvPr/>
          </p:nvSpPr>
          <p:spPr>
            <a:xfrm>
              <a:off x="0" y="0"/>
              <a:ext cx="4962585" cy="5710740"/>
            </a:xfrm>
            <a:prstGeom prst="roundRect">
              <a:avLst>
                <a:gd name="adj" fmla="val 9783"/>
              </a:avLst>
            </a:pr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00964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Nouveautés"/>
            <p:cNvSpPr/>
            <p:nvPr/>
          </p:nvSpPr>
          <p:spPr>
            <a:xfrm flipH="1">
              <a:off x="5449934" y="3069668"/>
              <a:ext cx="338267" cy="98659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CD7BB"/>
                  </a:solidFill>
                </a:defRPr>
              </a:lvl1pPr>
            </a:lstStyle>
            <a:p>
              <a:endParaRPr dirty="0"/>
            </a:p>
          </p:txBody>
        </p:sp>
        <p:sp>
          <p:nvSpPr>
            <p:cNvPr id="459" name="Certaines situations…"/>
            <p:cNvSpPr txBox="1"/>
            <p:nvPr/>
          </p:nvSpPr>
          <p:spPr>
            <a:xfrm>
              <a:off x="219268" y="425627"/>
              <a:ext cx="4524049" cy="5283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 algn="l">
                <a:lnSpc>
                  <a:spcPct val="90000"/>
                </a:lnSpc>
                <a:defRPr>
                  <a:latin typeface="+mn-lt"/>
                  <a:ea typeface="+mn-ea"/>
                  <a:cs typeface="+mn-cs"/>
                  <a:sym typeface="ITC Avant Garde Gothic Std Demi"/>
                </a:defRPr>
              </a:pPr>
              <a:r>
                <a:rPr dirty="0" err="1"/>
                <a:t>Certaines</a:t>
              </a:r>
              <a:r>
                <a:rPr dirty="0"/>
                <a:t> situations</a:t>
              </a:r>
              <a:endParaRPr lang="fr-CA" dirty="0"/>
            </a:p>
            <a:p>
              <a:pPr algn="l">
                <a:lnSpc>
                  <a:spcPct val="90000"/>
                </a:lnSpc>
                <a:defRPr>
                  <a:latin typeface="+mn-lt"/>
                  <a:ea typeface="+mn-ea"/>
                  <a:cs typeface="+mn-cs"/>
                  <a:sym typeface="ITC Avant Garde Gothic Std Demi"/>
                </a:defRPr>
              </a:pP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 err="1"/>
                <a:t>Diarrhée</a:t>
              </a:r>
              <a:r>
                <a:rPr dirty="0"/>
                <a:t> du voyageur</a:t>
              </a:r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 err="1"/>
                <a:t>Supplémentation</a:t>
              </a:r>
              <a:r>
                <a:rPr dirty="0"/>
                <a:t> </a:t>
              </a:r>
              <a:r>
                <a:rPr dirty="0" err="1"/>
                <a:t>vitaminique</a:t>
              </a:r>
              <a:br>
                <a:rPr lang="fr-CA" dirty="0"/>
              </a:br>
              <a:r>
                <a:rPr dirty="0"/>
                <a:t>en </a:t>
              </a:r>
              <a:r>
                <a:rPr dirty="0" err="1"/>
                <a:t>périnatalité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/>
                <a:t>Cessation </a:t>
              </a:r>
              <a:r>
                <a:rPr dirty="0" err="1"/>
                <a:t>tabagique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/>
                <a:t>Contraception </a:t>
              </a:r>
              <a:r>
                <a:rPr dirty="0" err="1"/>
                <a:t>hormonale</a:t>
              </a:r>
              <a:r>
                <a:rPr dirty="0"/>
                <a:t> </a:t>
              </a:r>
              <a:r>
                <a:rPr dirty="0" err="1"/>
                <a:t>d’urgence</a:t>
              </a:r>
              <a:r>
                <a:rPr dirty="0"/>
                <a:t> </a:t>
              </a:r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 err="1"/>
                <a:t>Pédiculose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FFFFF"/>
                </a:buClr>
                <a:buSzPct val="100000"/>
                <a:buChar char="•"/>
                <a:defRPr sz="1800"/>
              </a:pPr>
              <a:r>
                <a:rPr dirty="0"/>
                <a:t>N/V </a:t>
              </a:r>
              <a:r>
                <a:rPr dirty="0" err="1"/>
                <a:t>grossesse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CD7BB"/>
                </a:buClr>
                <a:buSzPct val="100000"/>
                <a:buChar char="•"/>
                <a:defRPr sz="1800">
                  <a:solidFill>
                    <a:srgbClr val="FCD7BB"/>
                  </a:solidFill>
                </a:defRPr>
              </a:pPr>
              <a:r>
                <a:rPr dirty="0"/>
                <a:t>Contraception </a:t>
              </a:r>
              <a:r>
                <a:rPr dirty="0" err="1"/>
                <a:t>hormonale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CD7BB"/>
                </a:buClr>
                <a:buSzPct val="100000"/>
                <a:buChar char="•"/>
                <a:defRPr sz="1800">
                  <a:solidFill>
                    <a:srgbClr val="FCD7BB"/>
                  </a:solidFill>
                </a:defRPr>
              </a:pPr>
              <a:r>
                <a:rPr dirty="0"/>
                <a:t>TAP – </a:t>
              </a:r>
              <a:r>
                <a:rPr dirty="0" err="1"/>
                <a:t>Gonorrhée</a:t>
              </a:r>
              <a:r>
                <a:rPr dirty="0"/>
                <a:t> et Chlamydia</a:t>
              </a:r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CD7BB"/>
                </a:buClr>
                <a:buSzPct val="100000"/>
                <a:buChar char="•"/>
                <a:defRPr sz="1800">
                  <a:solidFill>
                    <a:srgbClr val="FCD7BB"/>
                  </a:solidFill>
                </a:defRPr>
              </a:pPr>
              <a:r>
                <a:rPr dirty="0"/>
                <a:t>N/V </a:t>
              </a:r>
              <a:r>
                <a:rPr dirty="0" err="1"/>
                <a:t>légers</a:t>
              </a:r>
              <a:r>
                <a:rPr dirty="0"/>
                <a:t> </a:t>
              </a:r>
              <a:r>
                <a:rPr dirty="0" err="1"/>
                <a:t>à</a:t>
              </a:r>
              <a:r>
                <a:rPr dirty="0"/>
                <a:t> </a:t>
              </a:r>
              <a:r>
                <a:rPr dirty="0" err="1"/>
                <a:t>modérés</a:t>
              </a:r>
              <a:endParaRPr dirty="0"/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CD7BB"/>
                </a:buClr>
                <a:buSzPct val="100000"/>
                <a:buChar char="•"/>
                <a:defRPr sz="1800">
                  <a:solidFill>
                    <a:srgbClr val="FCD7BB"/>
                  </a:solidFill>
                </a:defRPr>
              </a:pPr>
              <a:r>
                <a:rPr dirty="0" err="1"/>
                <a:t>Dermatite</a:t>
              </a:r>
              <a:r>
                <a:rPr dirty="0"/>
                <a:t> de contact </a:t>
              </a:r>
            </a:p>
            <a:p>
              <a:pPr marL="342899" indent="-342899" algn="l">
                <a:lnSpc>
                  <a:spcPct val="90000"/>
                </a:lnSpc>
                <a:spcBef>
                  <a:spcPts val="600"/>
                </a:spcBef>
                <a:buClr>
                  <a:srgbClr val="FCD7BB"/>
                </a:buClr>
                <a:buSzPct val="100000"/>
                <a:buChar char="•"/>
                <a:defRPr sz="1800">
                  <a:solidFill>
                    <a:srgbClr val="FCD7BB"/>
                  </a:solidFill>
                </a:defRPr>
              </a:pPr>
              <a:r>
                <a:rPr dirty="0" err="1"/>
                <a:t>Dyspepsie</a:t>
              </a:r>
              <a:r>
                <a:rPr dirty="0"/>
                <a:t> et RGO</a:t>
              </a:r>
            </a:p>
          </p:txBody>
        </p:sp>
        <p:grpSp>
          <p:nvGrpSpPr>
            <p:cNvPr id="458" name="Grouper"/>
            <p:cNvGrpSpPr/>
            <p:nvPr/>
          </p:nvGrpSpPr>
          <p:grpSpPr>
            <a:xfrm>
              <a:off x="3809048" y="3318768"/>
              <a:ext cx="452857" cy="2297319"/>
              <a:chOff x="0" y="-222787"/>
              <a:chExt cx="452856" cy="2297318"/>
            </a:xfrm>
          </p:grpSpPr>
          <p:sp>
            <p:nvSpPr>
              <p:cNvPr id="456" name="Rectangle"/>
              <p:cNvSpPr/>
              <p:nvPr/>
            </p:nvSpPr>
            <p:spPr>
              <a:xfrm>
                <a:off x="88276" y="-73888"/>
                <a:ext cx="364580" cy="1859847"/>
              </a:xfrm>
              <a:prstGeom prst="rect">
                <a:avLst/>
              </a:prstGeom>
              <a:noFill/>
              <a:ln w="76200" cap="flat">
                <a:solidFill>
                  <a:srgbClr val="FCD7B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7" name="Rectangle"/>
              <p:cNvSpPr/>
              <p:nvPr/>
            </p:nvSpPr>
            <p:spPr>
              <a:xfrm>
                <a:off x="0" y="-222787"/>
                <a:ext cx="213691" cy="2297318"/>
              </a:xfrm>
              <a:prstGeom prst="rect">
                <a:avLst/>
              </a:prstGeom>
              <a:solidFill>
                <a:srgbClr val="0096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</p:grpSp>
      </p:grpSp>
      <p:sp>
        <p:nvSpPr>
          <p:cNvPr id="461" name="TAP: Traitement accéléré des partenaires"/>
          <p:cNvSpPr txBox="1"/>
          <p:nvPr/>
        </p:nvSpPr>
        <p:spPr>
          <a:xfrm>
            <a:off x="8710571" y="9235897"/>
            <a:ext cx="3441231" cy="27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r">
              <a:defRPr sz="1300">
                <a:solidFill>
                  <a:srgbClr val="929292"/>
                </a:solidFill>
              </a:defRPr>
            </a:pPr>
            <a:r>
              <a:rPr b="1" dirty="0">
                <a:latin typeface="ITC Avant Garde Std Bk"/>
                <a:ea typeface="ITC Avant Garde Std Bk"/>
                <a:cs typeface="ITC Avant Garde Std Bk"/>
                <a:sym typeface="ITC Avant Garde Gothic Std Book"/>
              </a:rPr>
              <a:t>TAP</a:t>
            </a:r>
            <a:r>
              <a:rPr dirty="0"/>
              <a:t>: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accéléré</a:t>
            </a:r>
            <a:r>
              <a:rPr dirty="0"/>
              <a:t> des </a:t>
            </a:r>
            <a:r>
              <a:rPr dirty="0" err="1"/>
              <a:t>partenaires</a:t>
            </a:r>
            <a:endParaRPr dirty="0"/>
          </a:p>
        </p:txBody>
      </p:sp>
      <p:sp>
        <p:nvSpPr>
          <p:cNvPr id="15" name="Nouveautés">
            <a:extLst>
              <a:ext uri="{FF2B5EF4-FFF2-40B4-BE49-F238E27FC236}">
                <a16:creationId xmlns:a16="http://schemas.microsoft.com/office/drawing/2014/main" id="{9509637C-5B46-6E41-90BF-A6C7C9D145AF}"/>
              </a:ext>
            </a:extLst>
          </p:cNvPr>
          <p:cNvSpPr txBox="1"/>
          <p:nvPr/>
        </p:nvSpPr>
        <p:spPr>
          <a:xfrm rot="5400000">
            <a:off x="4501974" y="6428781"/>
            <a:ext cx="161721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CD7BB"/>
                </a:solidFill>
              </a:defRPr>
            </a:lvl1pPr>
          </a:lstStyle>
          <a:p>
            <a:r>
              <a:rPr dirty="0" err="1"/>
              <a:t>Nouveautés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1D64CF-5A69-D943-9286-012CCF1CB2C6}"/>
              </a:ext>
            </a:extLst>
          </p:cNvPr>
          <p:cNvSpPr/>
          <p:nvPr/>
        </p:nvSpPr>
        <p:spPr>
          <a:xfrm>
            <a:off x="871730" y="3003259"/>
            <a:ext cx="318869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ts val="2500"/>
              </a:spcBef>
              <a:defRPr sz="1700">
                <a:latin typeface="+mn-lt"/>
                <a:ea typeface="+mn-ea"/>
                <a:cs typeface="+mn-cs"/>
                <a:sym typeface="ITC Avant Garde Gothic Std Demi"/>
              </a:defRPr>
            </a:pPr>
            <a:r>
              <a:rPr lang="fr-CA" sz="1600" dirty="0">
                <a:sym typeface="ITC Avant Garde Gothic Std Demi"/>
              </a:rPr>
              <a:t>(sans diagnostic nécessaire)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ITC Avant Garde Gothic Std Demi"/>
        <a:ea typeface="ITC Avant Garde Gothic Std Demi"/>
        <a:cs typeface="ITC Avant Garde Gothic Std Demi"/>
      </a:majorFont>
      <a:minorFont>
        <a:latin typeface="ITC Avant Garde Gothic Std Demi"/>
        <a:ea typeface="ITC Avant Garde Gothic Std Demi"/>
        <a:cs typeface="ITC Avant Garde Gothic Std Demi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ITC Avant Garde Std Md"/>
            <a:ea typeface="ITC Avant Garde Std Md"/>
            <a:cs typeface="ITC Avant Garde Std Md"/>
            <a:sym typeface="ITC Avant Garde Gothic Std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ITC Avant Garde Gothic Std Demi"/>
        <a:ea typeface="ITC Avant Garde Gothic Std Demi"/>
        <a:cs typeface="ITC Avant Garde Gothic Std Demi"/>
      </a:majorFont>
      <a:minorFont>
        <a:latin typeface="ITC Avant Garde Gothic Std Demi"/>
        <a:ea typeface="ITC Avant Garde Gothic Std Demi"/>
        <a:cs typeface="ITC Avant Garde Gothic Std Demi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ITC Avant Garde Std Md"/>
            <a:ea typeface="ITC Avant Garde Std Md"/>
            <a:cs typeface="ITC Avant Garde Std Md"/>
            <a:sym typeface="ITC Avant Garde Gothic Std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4763</Words>
  <Application>Microsoft Office PowerPoint</Application>
  <PresentationFormat>Personnalisé</PresentationFormat>
  <Paragraphs>413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Calibri</vt:lpstr>
      <vt:lpstr>Helvetica Neue</vt:lpstr>
      <vt:lpstr>Helvetica Neue Medium</vt:lpstr>
      <vt:lpstr>ITC Avant Garde Gothic Std Demi</vt:lpstr>
      <vt:lpstr>ITC Avant Garde Std Bk</vt:lpstr>
      <vt:lpstr>ITC Avant Garde Std Md</vt:lpstr>
      <vt:lpstr>Times Roman</vt:lpstr>
      <vt:lpstr>Trebuchet MS</vt:lpstr>
      <vt:lpstr>21_BasicWhite</vt:lpstr>
      <vt:lpstr>Projet de loi 31</vt:lpstr>
      <vt:lpstr>Objectifs de la présentation</vt:lpstr>
      <vt:lpstr>Qu’est-ce que le projet de loi 31 ?</vt:lpstr>
      <vt:lpstr>Plan de la présentation</vt:lpstr>
      <vt:lpstr>Prolonger une ordonnance </vt:lpstr>
      <vt:lpstr>Prescrire  des tests</vt:lpstr>
      <vt:lpstr>Amorcer ou modifier une thérapie médicamenteuse </vt:lpstr>
      <vt:lpstr>Amorcer de manière autonome </vt:lpstr>
      <vt:lpstr>Amorcer de manière autonome </vt:lpstr>
      <vt:lpstr>Amorcer de manière autonome </vt:lpstr>
      <vt:lpstr>Amorcer de manière autonome </vt:lpstr>
      <vt:lpstr>Prescrire et/ou administrer  un vaccin</vt:lpstr>
      <vt:lpstr>Modifier de manière autonome </vt:lpstr>
      <vt:lpstr>Amorcer ou modifier une thérapie médicamenteuse dans le contexte de pratiques collaboratives</vt:lpstr>
      <vt:lpstr>Ordonnances individuelles  et collectives </vt:lpstr>
      <vt:lpstr>Demande de consultation  au pharmacien </vt:lpstr>
      <vt:lpstr>Entente de partenariat</vt:lpstr>
      <vt:lpstr>Entente de partenariat</vt:lpstr>
      <vt:lpstr>Substituer un médicament</vt:lpstr>
      <vt:lpstr>Administrer un médicament</vt:lpstr>
      <vt:lpstr>Prélèvement dans le pharynx 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loi 31</dc:title>
  <dc:creator>Valérie Verville</dc:creator>
  <cp:lastModifiedBy>Valérie Verville</cp:lastModifiedBy>
  <cp:revision>27</cp:revision>
  <dcterms:modified xsi:type="dcterms:W3CDTF">2021-01-11T20:42:52Z</dcterms:modified>
</cp:coreProperties>
</file>